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64" r:id="rId6"/>
    <p:sldId id="257" r:id="rId7"/>
    <p:sldId id="258" r:id="rId8"/>
    <p:sldId id="259" r:id="rId9"/>
    <p:sldId id="263" r:id="rId10"/>
    <p:sldId id="261" r:id="rId11"/>
    <p:sldId id="262" r:id="rId12"/>
    <p:sldId id="260" r:id="rId13"/>
    <p:sldId id="265" r:id="rId14"/>
    <p:sldId id="273" r:id="rId15"/>
    <p:sldId id="267" r:id="rId16"/>
    <p:sldId id="272" r:id="rId17"/>
    <p:sldId id="269" r:id="rId18"/>
    <p:sldId id="266" r:id="rId19"/>
    <p:sldId id="271"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3D6C03F-FF4A-4677-B228-5F80030E605C}">
          <p14:sldIdLst>
            <p14:sldId id="256"/>
            <p14:sldId id="264"/>
            <p14:sldId id="257"/>
            <p14:sldId id="258"/>
            <p14:sldId id="259"/>
            <p14:sldId id="263"/>
            <p14:sldId id="261"/>
            <p14:sldId id="262"/>
            <p14:sldId id="260"/>
            <p14:sldId id="265"/>
            <p14:sldId id="273"/>
            <p14:sldId id="267"/>
            <p14:sldId id="272"/>
            <p14:sldId id="269"/>
            <p14:sldId id="266"/>
            <p14:sldId id="271"/>
            <p14:sldId id="27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sa Santiago" initials="MS" lastIdx="21" clrIdx="0">
    <p:extLst>
      <p:ext uri="{19B8F6BF-5375-455C-9EA6-DF929625EA0E}">
        <p15:presenceInfo xmlns:p15="http://schemas.microsoft.com/office/powerpoint/2012/main" userId="dcc1db0815fd431b" providerId="Windows Live"/>
      </p:ext>
    </p:extLst>
  </p:cmAuthor>
  <p:cmAuthor id="2" name="Mine" initials="M" lastIdx="16" clrIdx="1">
    <p:extLst>
      <p:ext uri="{19B8F6BF-5375-455C-9EA6-DF929625EA0E}">
        <p15:presenceInfo xmlns:p15="http://schemas.microsoft.com/office/powerpoint/2012/main" userId="M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25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F232A-1B0A-435D-B65D-79FBF6AC6E45}" v="28" dt="2024-11-08T17:11:10.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16T19:59:56.543"/>
    </inkml:context>
    <inkml:brush xml:id="br0">
      <inkml:brushProperty name="width" value="0.35" units="cm"/>
      <inkml:brushProperty name="height" value="0.35" units="cm"/>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392F3E-EF8B-4A8D-B050-44C6B452E632}"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F61AE-B27C-4798-8F47-7D4AE96FF22C}" type="slidenum">
              <a:rPr lang="en-US" smtClean="0"/>
              <a:t>‹#›</a:t>
            </a:fld>
            <a:endParaRPr lang="en-US"/>
          </a:p>
        </p:txBody>
      </p:sp>
    </p:spTree>
    <p:extLst>
      <p:ext uri="{BB962C8B-B14F-4D97-AF65-F5344CB8AC3E}">
        <p14:creationId xmlns:p14="http://schemas.microsoft.com/office/powerpoint/2010/main" val="3445886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a:t>
            </a:fld>
            <a:endParaRPr lang="en-US"/>
          </a:p>
        </p:txBody>
      </p:sp>
    </p:spTree>
    <p:extLst>
      <p:ext uri="{BB962C8B-B14F-4D97-AF65-F5344CB8AC3E}">
        <p14:creationId xmlns:p14="http://schemas.microsoft.com/office/powerpoint/2010/main" val="145881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2</a:t>
            </a:fld>
            <a:endParaRPr lang="en-US"/>
          </a:p>
        </p:txBody>
      </p:sp>
    </p:spTree>
    <p:extLst>
      <p:ext uri="{BB962C8B-B14F-4D97-AF65-F5344CB8AC3E}">
        <p14:creationId xmlns:p14="http://schemas.microsoft.com/office/powerpoint/2010/main" val="2063863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6</a:t>
            </a:fld>
            <a:endParaRPr lang="en-US"/>
          </a:p>
        </p:txBody>
      </p:sp>
    </p:spTree>
    <p:extLst>
      <p:ext uri="{BB962C8B-B14F-4D97-AF65-F5344CB8AC3E}">
        <p14:creationId xmlns:p14="http://schemas.microsoft.com/office/powerpoint/2010/main" val="3807085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7</a:t>
            </a:fld>
            <a:endParaRPr lang="en-US"/>
          </a:p>
        </p:txBody>
      </p:sp>
    </p:spTree>
    <p:extLst>
      <p:ext uri="{BB962C8B-B14F-4D97-AF65-F5344CB8AC3E}">
        <p14:creationId xmlns:p14="http://schemas.microsoft.com/office/powerpoint/2010/main" val="2273197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10</a:t>
            </a:fld>
            <a:endParaRPr lang="en-US"/>
          </a:p>
        </p:txBody>
      </p:sp>
    </p:spTree>
    <p:extLst>
      <p:ext uri="{BB962C8B-B14F-4D97-AF65-F5344CB8AC3E}">
        <p14:creationId xmlns:p14="http://schemas.microsoft.com/office/powerpoint/2010/main" val="1005891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11</a:t>
            </a:fld>
            <a:endParaRPr lang="en-US"/>
          </a:p>
        </p:txBody>
      </p:sp>
    </p:spTree>
    <p:extLst>
      <p:ext uri="{BB962C8B-B14F-4D97-AF65-F5344CB8AC3E}">
        <p14:creationId xmlns:p14="http://schemas.microsoft.com/office/powerpoint/2010/main" val="777103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12</a:t>
            </a:fld>
            <a:endParaRPr lang="en-US"/>
          </a:p>
        </p:txBody>
      </p:sp>
    </p:spTree>
    <p:extLst>
      <p:ext uri="{BB962C8B-B14F-4D97-AF65-F5344CB8AC3E}">
        <p14:creationId xmlns:p14="http://schemas.microsoft.com/office/powerpoint/2010/main" val="3177211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13</a:t>
            </a:fld>
            <a:endParaRPr lang="en-US"/>
          </a:p>
        </p:txBody>
      </p:sp>
    </p:spTree>
    <p:extLst>
      <p:ext uri="{BB962C8B-B14F-4D97-AF65-F5344CB8AC3E}">
        <p14:creationId xmlns:p14="http://schemas.microsoft.com/office/powerpoint/2010/main" val="117132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15</a:t>
            </a:fld>
            <a:endParaRPr lang="en-US"/>
          </a:p>
        </p:txBody>
      </p:sp>
    </p:spTree>
    <p:extLst>
      <p:ext uri="{BB962C8B-B14F-4D97-AF65-F5344CB8AC3E}">
        <p14:creationId xmlns:p14="http://schemas.microsoft.com/office/powerpoint/2010/main" val="1336530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8F61AE-B27C-4798-8F47-7D4AE96FF22C}" type="slidenum">
              <a:rPr lang="en-US" smtClean="0"/>
              <a:t>16</a:t>
            </a:fld>
            <a:endParaRPr lang="en-US"/>
          </a:p>
        </p:txBody>
      </p:sp>
    </p:spTree>
    <p:extLst>
      <p:ext uri="{BB962C8B-B14F-4D97-AF65-F5344CB8AC3E}">
        <p14:creationId xmlns:p14="http://schemas.microsoft.com/office/powerpoint/2010/main" val="4241901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B9674-5B40-4B51-AD0F-ED236B466B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9FBD0F-5C08-4873-88F4-B75FCE74DF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ABF36B-1D6B-4304-AEE5-8EA4D4B0A2B9}"/>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27EE857C-5A79-4C62-B308-5FD865D9D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E6606-4C10-4CC0-B67C-86C91503D0DA}"/>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317187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A5D3-9007-428B-BDCD-C64D59E589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9D604E-7D50-4DF7-9A69-0158895099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F51CF-D038-4C13-A39C-9890AF6CBBD9}"/>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EEA282C7-D280-4C20-B5BE-6F374AD8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55672F-E9BA-47F6-AABC-D64A3BA79EC8}"/>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3507985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F2100-1B6E-4A85-B6AD-F0F69B7BA1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322FF-EB04-4D9C-8F80-14EC7F05EC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B62A55-C688-4410-8EDF-EF04E82AE032}"/>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4B272E57-8F8B-4B04-8996-3640A3470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ED9CF-CE4E-4DE7-A804-F4E85DA0BB5C}"/>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1952885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14CF-9179-4C42-8F48-631163330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7E4BE-EE15-4DBB-9242-9E8A39B555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8EE09D-3942-4100-BDC4-EEBD387A0C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648B07-DE1F-42C9-B6C4-A5022F7FE1AD}"/>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6" name="Footer Placeholder 5">
            <a:extLst>
              <a:ext uri="{FF2B5EF4-FFF2-40B4-BE49-F238E27FC236}">
                <a16:creationId xmlns:a16="http://schemas.microsoft.com/office/drawing/2014/main" id="{BD19C26D-DF8E-4A3D-9FFC-61D927BAD1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07470-347D-4F15-8B20-B216B1771E87}"/>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1903812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ABAD-565D-484D-B924-C88A2D9DDF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3CDEE4-2437-44D6-B5B7-DB308B2E32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C330FF-EC97-45F9-B438-938252BA4B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7D63F2-019A-4A22-9E67-97C816B87A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5C110B-BE5C-48EF-9BA5-3A47133133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DB5A7B-0C7C-434A-9712-00E6BB2DA1DB}"/>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8" name="Footer Placeholder 7">
            <a:extLst>
              <a:ext uri="{FF2B5EF4-FFF2-40B4-BE49-F238E27FC236}">
                <a16:creationId xmlns:a16="http://schemas.microsoft.com/office/drawing/2014/main" id="{0304CD10-B2DF-474C-A4F4-10DA282A40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6990EE-4B0E-4EA5-8080-D34FE7345A8B}"/>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347462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2A72-95B6-49BA-90CF-D922CB68BD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5DFD95-3D6E-4F5B-B0D7-6147EE93BC74}"/>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4" name="Footer Placeholder 3">
            <a:extLst>
              <a:ext uri="{FF2B5EF4-FFF2-40B4-BE49-F238E27FC236}">
                <a16:creationId xmlns:a16="http://schemas.microsoft.com/office/drawing/2014/main" id="{F142ABF2-4D10-46AA-9FA9-128C521E59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E864A1-353E-4A51-B488-F644C8365476}"/>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1519928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33AB3-18AB-4B82-9BE5-E86862CEDF37}"/>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3" name="Footer Placeholder 2">
            <a:extLst>
              <a:ext uri="{FF2B5EF4-FFF2-40B4-BE49-F238E27FC236}">
                <a16:creationId xmlns:a16="http://schemas.microsoft.com/office/drawing/2014/main" id="{6E955956-9015-4FCD-A7DC-55560DA0B0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3C561C-10B8-4AF7-A7B8-62F9D7C748B7}"/>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342145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DC77F-90C1-4D8C-8795-073C2F5699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8145CC-5C2C-4668-BF85-99CF222E45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D17691-F6D8-49CA-ABF7-38DADAAAB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ABB30-91A6-4DD4-AF8C-6AEB9486F9EF}"/>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6" name="Footer Placeholder 5">
            <a:extLst>
              <a:ext uri="{FF2B5EF4-FFF2-40B4-BE49-F238E27FC236}">
                <a16:creationId xmlns:a16="http://schemas.microsoft.com/office/drawing/2014/main" id="{CA47C406-9214-47F2-B92F-EF8B111EDE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AAF925-38CB-4F59-B41F-4DA0F8464D02}"/>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413143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4F539-AD92-464E-B39D-5DFBC6FBE9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74A605-1CAE-4F81-9871-09D27BD1DF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5205D2-CB17-48EA-AE00-4614014D1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0AE67F-0C33-4BA0-A951-111DF06E2B6A}"/>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6" name="Footer Placeholder 5">
            <a:extLst>
              <a:ext uri="{FF2B5EF4-FFF2-40B4-BE49-F238E27FC236}">
                <a16:creationId xmlns:a16="http://schemas.microsoft.com/office/drawing/2014/main" id="{E3F98711-ACAD-43B5-A9BD-4898E72CE2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B5F0E2-0F35-4EC2-A7FF-8B0E7BC46C1B}"/>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1646431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84F7E-3C9D-4B98-BC97-29AF93C136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650216-40F0-4C66-BB13-49FF08CD91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96078-B93F-4A02-8536-697C6573FD80}"/>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DE0D11A4-BAA6-4A6E-86AA-E86BEC2FCC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544BE-67FA-401F-B673-B6FFEE07AA55}"/>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2073423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1B5D37-744D-471C-BC42-4C15D163FD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B448D8-86B3-44EF-A0EB-3CC8C1838C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03B94-F9CA-48E7-B9FB-06DD4CC67256}"/>
              </a:ext>
            </a:extLst>
          </p:cNvPr>
          <p:cNvSpPr>
            <a:spLocks noGrp="1"/>
          </p:cNvSpPr>
          <p:nvPr>
            <p:ph type="dt" sz="half" idx="10"/>
          </p:nvPr>
        </p:nvSpPr>
        <p:spPr/>
        <p:txBody>
          <a:body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A985D5F1-3488-4004-BFE3-0EBB25AEE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E5A7A8-C91A-40BF-AE7E-3092D81D9DEF}"/>
              </a:ext>
            </a:extLst>
          </p:cNvPr>
          <p:cNvSpPr>
            <a:spLocks noGrp="1"/>
          </p:cNvSpPr>
          <p:nvPr>
            <p:ph type="sldNum" sz="quarter" idx="12"/>
          </p:nvPr>
        </p:nvSpPr>
        <p:spPr/>
        <p:txBody>
          <a:bodyPr/>
          <a:lstStyle/>
          <a:p>
            <a:fld id="{9130F2E9-9868-46F7-B4B9-4D517F3BA54A}" type="slidenum">
              <a:rPr lang="en-US" smtClean="0"/>
              <a:t>‹#›</a:t>
            </a:fld>
            <a:endParaRPr lang="en-US"/>
          </a:p>
        </p:txBody>
      </p:sp>
    </p:spTree>
    <p:extLst>
      <p:ext uri="{BB962C8B-B14F-4D97-AF65-F5344CB8AC3E}">
        <p14:creationId xmlns:p14="http://schemas.microsoft.com/office/powerpoint/2010/main" val="36820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9FA31F-28A7-4C4E-90B5-5357EC60BD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42359-2EBC-4567-AD46-0997B47BF2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02362-E4CB-4477-89FE-E85C9A6869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7B3B00-F2FC-4AF3-BAD1-893D6126FB5A}" type="datetimeFigureOut">
              <a:rPr lang="en-US" smtClean="0"/>
              <a:t>11/18/2024</a:t>
            </a:fld>
            <a:endParaRPr lang="en-US"/>
          </a:p>
        </p:txBody>
      </p:sp>
      <p:sp>
        <p:nvSpPr>
          <p:cNvPr id="5" name="Footer Placeholder 4">
            <a:extLst>
              <a:ext uri="{FF2B5EF4-FFF2-40B4-BE49-F238E27FC236}">
                <a16:creationId xmlns:a16="http://schemas.microsoft.com/office/drawing/2014/main" id="{7986A9E6-ABA1-439A-A04F-B1E7BDBC58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D696B27-CD57-4B42-9129-342582A18B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30F2E9-9868-46F7-B4B9-4D517F3BA54A}" type="slidenum">
              <a:rPr lang="en-US" smtClean="0"/>
              <a:t>‹#›</a:t>
            </a:fld>
            <a:endParaRPr lang="en-US"/>
          </a:p>
        </p:txBody>
      </p:sp>
    </p:spTree>
    <p:extLst>
      <p:ext uri="{BB962C8B-B14F-4D97-AF65-F5344CB8AC3E}">
        <p14:creationId xmlns:p14="http://schemas.microsoft.com/office/powerpoint/2010/main" val="416536039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hyperlink" Target="http://www.auditoriumtheatre.org/the-building/rent-the-auditoriu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theaud.us/streetview" TargetMode="External"/><Relationship Id="rId7" Type="http://schemas.openxmlformats.org/officeDocument/2006/relationships/image" Target="../media/image6.png"/><Relationship Id="rId2" Type="http://schemas.openxmlformats.org/officeDocument/2006/relationships/hyperlink" Target="https://goo.gl/maps/W48RxF7zamqs6gfQ8"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hyperlink" Target="https://theaud.us/vestibul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theaud.us/mainlobb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theaud.us/orchestr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heaud.us/DClobb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s://theaud.us/dresscircl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theaud.us/1stbalcon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hyperlink" Target="https://www.auditoriumtheatre.org/the-building/rent-the-auditorium/submit-an-inquiry/" TargetMode="External"/><Relationship Id="rId2" Type="http://schemas.openxmlformats.org/officeDocument/2006/relationships/hyperlink" Target="mailto:production@auditoriumtheatre.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FC6946F-CF93-46FB-AFB6-6C7CFCAD09B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528790" y="10"/>
            <a:ext cx="8657907"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5C09EC-D7D4-4913-A7FC-7F8567F61879}"/>
              </a:ext>
            </a:extLst>
          </p:cNvPr>
          <p:cNvSpPr>
            <a:spLocks noGrp="1"/>
          </p:cNvSpPr>
          <p:nvPr>
            <p:ph type="ctrTitle"/>
          </p:nvPr>
        </p:nvSpPr>
        <p:spPr>
          <a:xfrm>
            <a:off x="443831" y="1985078"/>
            <a:ext cx="5290219" cy="2298758"/>
          </a:xfrm>
        </p:spPr>
        <p:txBody>
          <a:bodyPr anchor="b">
            <a:normAutofit fontScale="90000"/>
          </a:bodyPr>
          <a:lstStyle/>
          <a:p>
            <a:pPr algn="l"/>
            <a:r>
              <a:rPr lang="en-US" sz="4800">
                <a:latin typeface="Tahoma" panose="020B0604030504040204" pitchFamily="34" charset="0"/>
                <a:ea typeface="Tahoma" panose="020B0604030504040204" pitchFamily="34" charset="0"/>
                <a:cs typeface="Tahoma" panose="020B0604030504040204" pitchFamily="34" charset="0"/>
              </a:rPr>
              <a:t>Welcome to the Auditorium Theatre </a:t>
            </a:r>
            <a:br>
              <a:rPr lang="en-US" sz="4800">
                <a:latin typeface="Tahoma" panose="020B0604030504040204" pitchFamily="34" charset="0"/>
                <a:ea typeface="Tahoma" panose="020B0604030504040204" pitchFamily="34" charset="0"/>
                <a:cs typeface="Tahoma" panose="020B0604030504040204" pitchFamily="34" charset="0"/>
              </a:rPr>
            </a:br>
            <a:r>
              <a:rPr lang="en-US" sz="4800">
                <a:latin typeface="Tahoma" panose="020B0604030504040204" pitchFamily="34" charset="0"/>
                <a:ea typeface="Tahoma" panose="020B0604030504040204" pitchFamily="34" charset="0"/>
                <a:cs typeface="Tahoma" panose="020B0604030504040204" pitchFamily="34" charset="0"/>
              </a:rPr>
              <a:t>Virtual Tour</a:t>
            </a:r>
          </a:p>
        </p:txBody>
      </p:sp>
      <p:sp>
        <p:nvSpPr>
          <p:cNvPr id="17"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059E03F2-01D0-4D7E-815D-5736B104FC1C}"/>
                  </a:ext>
                </a:extLst>
              </p14:cNvPr>
              <p14:cNvContentPartPr/>
              <p14:nvPr/>
            </p14:nvContentPartPr>
            <p14:xfrm>
              <a:off x="2314185" y="1162050"/>
              <a:ext cx="360" cy="360"/>
            </p14:xfrm>
          </p:contentPart>
        </mc:Choice>
        <mc:Fallback xmlns="">
          <p:pic>
            <p:nvPicPr>
              <p:cNvPr id="7" name="Ink 6">
                <a:extLst>
                  <a:ext uri="{FF2B5EF4-FFF2-40B4-BE49-F238E27FC236}">
                    <a16:creationId xmlns:a16="http://schemas.microsoft.com/office/drawing/2014/main" id="{059E03F2-01D0-4D7E-815D-5736B104FC1C}"/>
                  </a:ext>
                </a:extLst>
              </p:cNvPr>
              <p:cNvPicPr/>
              <p:nvPr/>
            </p:nvPicPr>
            <p:blipFill>
              <a:blip r:embed="rId5"/>
              <a:stretch>
                <a:fillRect/>
              </a:stretch>
            </p:blipFill>
            <p:spPr>
              <a:xfrm>
                <a:off x="2251185" y="1099050"/>
                <a:ext cx="126000" cy="126000"/>
              </a:xfrm>
              <a:prstGeom prst="rect">
                <a:avLst/>
              </a:prstGeom>
            </p:spPr>
          </p:pic>
        </mc:Fallback>
      </mc:AlternateContent>
      <p:pic>
        <p:nvPicPr>
          <p:cNvPr id="18" name="Picture 17">
            <a:extLst>
              <a:ext uri="{FF2B5EF4-FFF2-40B4-BE49-F238E27FC236}">
                <a16:creationId xmlns:a16="http://schemas.microsoft.com/office/drawing/2014/main" id="{9C0BD36E-4BFF-42BE-95FB-4F4527BA0D3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9541" y="4214550"/>
            <a:ext cx="4820615" cy="2712736"/>
          </a:xfrm>
          <a:prstGeom prst="rect">
            <a:avLst/>
          </a:prstGeom>
        </p:spPr>
      </p:pic>
    </p:spTree>
    <p:extLst>
      <p:ext uri="{BB962C8B-B14F-4D97-AF65-F5344CB8AC3E}">
        <p14:creationId xmlns:p14="http://schemas.microsoft.com/office/powerpoint/2010/main" val="3125497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3D0327-A19F-494A-80B6-4241DF682091}"/>
              </a:ext>
            </a:extLst>
          </p:cNvPr>
          <p:cNvSpPr txBox="1"/>
          <p:nvPr/>
        </p:nvSpPr>
        <p:spPr>
          <a:xfrm>
            <a:off x="414143" y="443567"/>
            <a:ext cx="11363713" cy="5970865"/>
          </a:xfrm>
          <a:prstGeom prst="rect">
            <a:avLst/>
          </a:prstGeom>
          <a:noFill/>
        </p:spPr>
        <p:txBody>
          <a:bodyPr wrap="square" rtlCol="0">
            <a:spAutoFit/>
          </a:bodyPr>
          <a:lstStyle/>
          <a:p>
            <a:pPr algn="ctr"/>
            <a:r>
              <a:rPr lang="en-US" sz="2200" b="1">
                <a:latin typeface="Tahoma" panose="020B0604030504040204" pitchFamily="34" charset="0"/>
                <a:ea typeface="Tahoma" panose="020B0604030504040204" pitchFamily="34" charset="0"/>
                <a:cs typeface="Tahoma" panose="020B0604030504040204" pitchFamily="34" charset="0"/>
              </a:rPr>
              <a:t>The Auditorium Theatre is available for performance and private event rental.</a:t>
            </a:r>
          </a:p>
          <a:p>
            <a:pPr algn="ctr"/>
            <a:endParaRPr lang="en-US" b="1">
              <a:latin typeface="Tahoma" panose="020B0604030504040204" pitchFamily="34" charset="0"/>
              <a:ea typeface="Tahoma" panose="020B0604030504040204" pitchFamily="34" charset="0"/>
              <a:cs typeface="Tahoma" panose="020B0604030504040204" pitchFamily="34" charset="0"/>
            </a:endParaRPr>
          </a:p>
          <a:p>
            <a:pPr algn="ctr"/>
            <a:r>
              <a:rPr lang="en-US">
                <a:latin typeface="Tahoma" panose="020B0604030504040204" pitchFamily="34" charset="0"/>
                <a:ea typeface="Calibri" panose="020F0502020204030204" pitchFamily="34" charset="0"/>
              </a:rPr>
              <a:t>Built in 1889, the Auditorium Theatre is a National Historic Landmark theatre located in the heart of Chicago’s Loop. Make your event unforgettable with the classic beauty and drama of a Golden Age.  A stone’s throw from Buckingham Fountain and steps from Michigan Avenue and Millennium Park, the Auditorium Theatre has been a fixture in Chicago’s arts and culture scene for 130 years. From intimate lobbies and lounges to the breathtaking stage, you’re bound to fall under its spell.  The Auditorium Theatre is the perfect setting for:</a:t>
            </a:r>
          </a:p>
          <a:p>
            <a:pPr algn="ctr"/>
            <a:endParaRPr lang="en-US">
              <a:latin typeface="Tahoma" panose="020B0604030504040204" pitchFamily="34" charset="0"/>
              <a:ea typeface="Tahoma" panose="020B0604030504040204" pitchFamily="34" charset="0"/>
              <a:cs typeface="Tahoma" panose="020B0604030504040204" pitchFamily="34" charset="0"/>
            </a:endParaRPr>
          </a:p>
          <a:p>
            <a:pPr algn="ctr"/>
            <a:r>
              <a:rPr lang="en-US">
                <a:latin typeface="Tahoma" panose="020B0604030504040204" pitchFamily="34" charset="0"/>
                <a:ea typeface="Tahoma" panose="020B0604030504040204" pitchFamily="34" charset="0"/>
                <a:cs typeface="Tahoma" panose="020B0604030504040204" pitchFamily="34" charset="0"/>
              </a:rPr>
              <a:t>Concerts &amp; Performances</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Lectures</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Meetings &amp; Conferences</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Private Receptions</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Parties &amp; Galas</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Graduations</a:t>
            </a:r>
          </a:p>
          <a:p>
            <a:pPr algn="ctr"/>
            <a:endParaRPr lang="en-US">
              <a:latin typeface="Tahoma" panose="020B0604030504040204" pitchFamily="34" charset="0"/>
              <a:ea typeface="Tahoma" panose="020B0604030504040204" pitchFamily="34" charset="0"/>
              <a:cs typeface="Tahoma" panose="020B0604030504040204" pitchFamily="34" charset="0"/>
            </a:endParaRPr>
          </a:p>
          <a:p>
            <a:pPr algn="ctr"/>
            <a:r>
              <a:rPr lang="en-US">
                <a:latin typeface="Tahoma" panose="020B0604030504040204" pitchFamily="34" charset="0"/>
                <a:ea typeface="Tahoma" panose="020B0604030504040204" pitchFamily="34" charset="0"/>
                <a:cs typeface="Tahoma" panose="020B0604030504040204" pitchFamily="34" charset="0"/>
              </a:rPr>
              <a:t>And much more!</a:t>
            </a:r>
          </a:p>
          <a:p>
            <a:pPr algn="ctr"/>
            <a:endParaRPr lang="en-US">
              <a:latin typeface="Tahoma" panose="020B0604030504040204" pitchFamily="34" charset="0"/>
              <a:ea typeface="Tahoma" panose="020B0604030504040204" pitchFamily="34" charset="0"/>
              <a:cs typeface="Tahoma" panose="020B0604030504040204" pitchFamily="34" charset="0"/>
            </a:endParaRPr>
          </a:p>
          <a:p>
            <a:pPr algn="ctr"/>
            <a:r>
              <a:rPr lang="en-US">
                <a:latin typeface="Tahoma" panose="020B0604030504040204" pitchFamily="34" charset="0"/>
                <a:ea typeface="Tahoma" panose="020B0604030504040204" pitchFamily="34" charset="0"/>
                <a:cs typeface="Tahoma" panose="020B0604030504040204" pitchFamily="34" charset="0"/>
              </a:rPr>
              <a:t>We hope you will consider the Auditorium Theatre for your next event.  For more information on how to rent the Auditorium Theatre, please visit our website:</a:t>
            </a:r>
          </a:p>
          <a:p>
            <a:pPr algn="ctr"/>
            <a:r>
              <a:rPr lang="en-US">
                <a:latin typeface="Tahoma" panose="020B0604030504040204" pitchFamily="34" charset="0"/>
                <a:ea typeface="Tahoma" panose="020B0604030504040204" pitchFamily="34" charset="0"/>
                <a:cs typeface="Tahoma" panose="020B0604030504040204" pitchFamily="34" charset="0"/>
              </a:rPr>
              <a:t> </a:t>
            </a:r>
          </a:p>
          <a:p>
            <a:pPr algn="ctr"/>
            <a:r>
              <a:rPr lang="en-US">
                <a:solidFill>
                  <a:srgbClr val="C9252C"/>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www.auditoriumtheatre.org/the-building/rent-the-auditorium/</a:t>
            </a:r>
            <a:r>
              <a:rPr lang="en-US">
                <a:solidFill>
                  <a:srgbClr val="C9252C"/>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143081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08B28-F0D7-457C-AF0D-5BD6A0B130D4}"/>
              </a:ext>
            </a:extLst>
          </p:cNvPr>
          <p:cNvSpPr>
            <a:spLocks noGrp="1"/>
          </p:cNvSpPr>
          <p:nvPr>
            <p:ph type="title"/>
          </p:nvPr>
        </p:nvSpPr>
        <p:spPr>
          <a:xfrm>
            <a:off x="838200" y="365125"/>
            <a:ext cx="4918788" cy="1325563"/>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Street View &amp; Ticketing Vestibule</a:t>
            </a:r>
          </a:p>
        </p:txBody>
      </p:sp>
      <p:sp>
        <p:nvSpPr>
          <p:cNvPr id="6" name="TextBox 5">
            <a:extLst>
              <a:ext uri="{FF2B5EF4-FFF2-40B4-BE49-F238E27FC236}">
                <a16:creationId xmlns:a16="http://schemas.microsoft.com/office/drawing/2014/main" id="{0CF59451-B95D-4C7D-BEEA-6E7F71CACB83}"/>
              </a:ext>
            </a:extLst>
          </p:cNvPr>
          <p:cNvSpPr txBox="1"/>
          <p:nvPr/>
        </p:nvSpPr>
        <p:spPr>
          <a:xfrm>
            <a:off x="838199" y="1982774"/>
            <a:ext cx="5257801" cy="4770537"/>
          </a:xfrm>
          <a:prstGeom prst="rect">
            <a:avLst/>
          </a:prstGeom>
          <a:noFill/>
        </p:spPr>
        <p:txBody>
          <a:bodyPr wrap="square" rtlCol="0" anchor="ctr">
            <a:spAutoFit/>
          </a:bodyPr>
          <a:lstStyle/>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Auditorium Theatre main entrance located at </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50 East Ida B Wells Drive</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1600">
                <a:latin typeface="Tahoma" panose="020B0604030504040204" pitchFamily="34" charset="0"/>
                <a:ea typeface="Tahoma" panose="020B0604030504040204" pitchFamily="34" charset="0"/>
                <a:cs typeface="Tahoma" panose="020B0604030504040204" pitchFamily="34" charset="0"/>
              </a:rPr>
              <a:t>between Michigan Avenue and Wabash Avenue in downtown Chicago.</a:t>
            </a: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Accessible entrance located just west of the main entrance on Ida B Wells Drive. </a:t>
            </a:r>
          </a:p>
          <a:p>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Digital marquees located on busy Ida B Wells Drive, available day of show to promote your event.</a:t>
            </a: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Ticketing Vestibule features Will Call and day-of ticket purchase windows. </a:t>
            </a: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https://theaud.us/streetview</a:t>
            </a:r>
            <a:endParaRPr lang="en-US" sz="160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https://theaud.us/vestibule</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pic>
        <p:nvPicPr>
          <p:cNvPr id="8" name="Picture 7">
            <a:extLst>
              <a:ext uri="{FF2B5EF4-FFF2-40B4-BE49-F238E27FC236}">
                <a16:creationId xmlns:a16="http://schemas.microsoft.com/office/drawing/2014/main" id="{5E8227BE-0F73-4A3C-A78C-EDE6B498D16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2"/>
          <a:stretch/>
        </p:blipFill>
        <p:spPr>
          <a:xfrm>
            <a:off x="8620019" y="3405467"/>
            <a:ext cx="3567290" cy="3452533"/>
          </a:xfrm>
          <a:prstGeom prst="rect">
            <a:avLst/>
          </a:prstGeom>
        </p:spPr>
      </p:pic>
      <p:pic>
        <p:nvPicPr>
          <p:cNvPr id="5" name="Picture 4">
            <a:extLst>
              <a:ext uri="{FF2B5EF4-FFF2-40B4-BE49-F238E27FC236}">
                <a16:creationId xmlns:a16="http://schemas.microsoft.com/office/drawing/2014/main" id="{B64F323A-0AD3-433B-ABC1-B52C3C98EB8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347265" y="0"/>
            <a:ext cx="5842286" cy="3405462"/>
          </a:xfrm>
          <a:prstGeom prst="rect">
            <a:avLst/>
          </a:prstGeom>
        </p:spPr>
      </p:pic>
      <p:cxnSp>
        <p:nvCxnSpPr>
          <p:cNvPr id="10" name="Straight Connector 9">
            <a:extLst>
              <a:ext uri="{FF2B5EF4-FFF2-40B4-BE49-F238E27FC236}">
                <a16:creationId xmlns:a16="http://schemas.microsoft.com/office/drawing/2014/main" id="{23245115-479E-4DEA-AF7F-02F6A7C79C4D}"/>
              </a:ext>
            </a:extLst>
          </p:cNvPr>
          <p:cNvCxnSpPr>
            <a:cxnSpLocks/>
          </p:cNvCxnSpPr>
          <p:nvPr/>
        </p:nvCxnSpPr>
        <p:spPr>
          <a:xfrm>
            <a:off x="838200" y="1690688"/>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pic>
        <p:nvPicPr>
          <p:cNvPr id="9" name="Picture 8">
            <a:extLst>
              <a:ext uri="{FF2B5EF4-FFF2-40B4-BE49-F238E27FC236}">
                <a16:creationId xmlns:a16="http://schemas.microsoft.com/office/drawing/2014/main" id="{7771F13B-735F-4E9B-B451-88508129F42D}"/>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a:stretch/>
        </p:blipFill>
        <p:spPr>
          <a:xfrm rot="5400000">
            <a:off x="5748163" y="4004566"/>
            <a:ext cx="3470958" cy="2272754"/>
          </a:xfrm>
          <a:prstGeom prst="rect">
            <a:avLst/>
          </a:prstGeom>
        </p:spPr>
      </p:pic>
    </p:spTree>
    <p:extLst>
      <p:ext uri="{BB962C8B-B14F-4D97-AF65-F5344CB8AC3E}">
        <p14:creationId xmlns:p14="http://schemas.microsoft.com/office/powerpoint/2010/main" val="40717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80A9C-42D2-4837-B0DF-8340395A13D3}"/>
              </a:ext>
            </a:extLst>
          </p:cNvPr>
          <p:cNvSpPr>
            <a:spLocks noGrp="1"/>
          </p:cNvSpPr>
          <p:nvPr>
            <p:ph type="title"/>
          </p:nvPr>
        </p:nvSpPr>
        <p:spPr>
          <a:xfrm>
            <a:off x="838200" y="365125"/>
            <a:ext cx="3575180" cy="1325563"/>
          </a:xfrm>
        </p:spPr>
        <p:txBody>
          <a:bodyPr/>
          <a:lstStyle/>
          <a:p>
            <a:r>
              <a:rPr lang="en-US">
                <a:latin typeface="Tahoma" panose="020B0604030504040204" pitchFamily="34" charset="0"/>
                <a:ea typeface="Tahoma" panose="020B0604030504040204" pitchFamily="34" charset="0"/>
                <a:cs typeface="Tahoma" panose="020B0604030504040204" pitchFamily="34" charset="0"/>
              </a:rPr>
              <a:t>Main Lobby</a:t>
            </a:r>
          </a:p>
        </p:txBody>
      </p:sp>
      <p:sp>
        <p:nvSpPr>
          <p:cNvPr id="3" name="Content Placeholder 2">
            <a:extLst>
              <a:ext uri="{FF2B5EF4-FFF2-40B4-BE49-F238E27FC236}">
                <a16:creationId xmlns:a16="http://schemas.microsoft.com/office/drawing/2014/main" id="{0AA9921B-32A7-4124-97BA-C1D289993AA6}"/>
              </a:ext>
            </a:extLst>
          </p:cNvPr>
          <p:cNvSpPr>
            <a:spLocks noGrp="1"/>
          </p:cNvSpPr>
          <p:nvPr>
            <p:ph idx="1"/>
          </p:nvPr>
        </p:nvSpPr>
        <p:spPr>
          <a:xfrm>
            <a:off x="760288" y="1629044"/>
            <a:ext cx="5120210" cy="5228955"/>
          </a:xfrm>
        </p:spPr>
        <p:txBody>
          <a:bodyPr anchor="ctr">
            <a:normAutofit/>
          </a:bodyPr>
          <a:lstStyle/>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Reception Capacity: 500</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Seated Capacity: 200</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Dedicated areas for concessions and merchandise. Coffee bar is also available</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Mobile concession stands may be added for larger events</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Coat check, booster seats, assistive listening devices, and binoculars available for patron use</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ADA and all-gender restrooms available on this floor</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Ample women’s and men’s restrooms located downstairs</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Elevator access from floors 1 through 6</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buNone/>
            </a:pPr>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https://theaud.us/mainlobby</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pic>
        <p:nvPicPr>
          <p:cNvPr id="7" name="Picture 6">
            <a:extLst>
              <a:ext uri="{FF2B5EF4-FFF2-40B4-BE49-F238E27FC236}">
                <a16:creationId xmlns:a16="http://schemas.microsoft.com/office/drawing/2014/main" id="{6C12CBF2-8029-401A-AEFA-CD5AAF8F0625}"/>
              </a:ext>
            </a:extLst>
          </p:cNvPr>
          <p:cNvPicPr>
            <a:picLocks noChangeAspect="1"/>
          </p:cNvPicPr>
          <p:nvPr/>
        </p:nvPicPr>
        <p:blipFill rotWithShape="1">
          <a:blip r:embed="rId3">
            <a:extLst>
              <a:ext uri="{28A0092B-C50C-407E-A947-70E740481C1C}">
                <a14:useLocalDpi xmlns:a14="http://schemas.microsoft.com/office/drawing/2010/main" val="0"/>
              </a:ext>
            </a:extLst>
          </a:blip>
          <a:srcRect l="17268" t="1990" r="26956" b="6468"/>
          <a:stretch/>
        </p:blipFill>
        <p:spPr>
          <a:xfrm>
            <a:off x="5912107" y="-1"/>
            <a:ext cx="6264730" cy="6857993"/>
          </a:xfrm>
          <a:prstGeom prst="rect">
            <a:avLst/>
          </a:prstGeom>
        </p:spPr>
      </p:pic>
      <p:cxnSp>
        <p:nvCxnSpPr>
          <p:cNvPr id="6" name="Straight Connector 5">
            <a:extLst>
              <a:ext uri="{FF2B5EF4-FFF2-40B4-BE49-F238E27FC236}">
                <a16:creationId xmlns:a16="http://schemas.microsoft.com/office/drawing/2014/main" id="{74F80B46-CBAC-440E-8F75-A4A0E763D7FD}"/>
              </a:ext>
            </a:extLst>
          </p:cNvPr>
          <p:cNvCxnSpPr>
            <a:cxnSpLocks/>
          </p:cNvCxnSpPr>
          <p:nvPr/>
        </p:nvCxnSpPr>
        <p:spPr>
          <a:xfrm>
            <a:off x="838200" y="1326794"/>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3417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14E7B-0DAC-4CA9-97D6-3AAD072A14BD}"/>
              </a:ext>
            </a:extLst>
          </p:cNvPr>
          <p:cNvSpPr>
            <a:spLocks noGrp="1"/>
          </p:cNvSpPr>
          <p:nvPr>
            <p:ph type="title"/>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The Orchestra</a:t>
            </a:r>
          </a:p>
        </p:txBody>
      </p:sp>
      <p:sp>
        <p:nvSpPr>
          <p:cNvPr id="7" name="TextBox 6">
            <a:extLst>
              <a:ext uri="{FF2B5EF4-FFF2-40B4-BE49-F238E27FC236}">
                <a16:creationId xmlns:a16="http://schemas.microsoft.com/office/drawing/2014/main" id="{9156E376-C027-4620-ABE4-AC634F256A27}"/>
              </a:ext>
            </a:extLst>
          </p:cNvPr>
          <p:cNvSpPr txBox="1"/>
          <p:nvPr/>
        </p:nvSpPr>
        <p:spPr>
          <a:xfrm>
            <a:off x="838200" y="1495759"/>
            <a:ext cx="5045796" cy="5262979"/>
          </a:xfrm>
          <a:prstGeom prst="rect">
            <a:avLst/>
          </a:prstGeom>
          <a:noFill/>
        </p:spPr>
        <p:txBody>
          <a:bodyPr wrap="square" rtlCol="0" anchor="ctr">
            <a:spAutoFit/>
          </a:bodyPr>
          <a:lstStyle/>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Orchestra section capacity: 875 seats</a:t>
            </a:r>
          </a:p>
          <a:p>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Removeable Row B, reduces seating capacity by 34 seats</a:t>
            </a: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Accessible via main floor lobby</a:t>
            </a: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Two accessible seating platforms on house right and left, seating for up to six wheelchairs per platform</a:t>
            </a: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https://theaud.us/orchestra</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cxnSp>
        <p:nvCxnSpPr>
          <p:cNvPr id="6" name="Straight Connector 5">
            <a:extLst>
              <a:ext uri="{FF2B5EF4-FFF2-40B4-BE49-F238E27FC236}">
                <a16:creationId xmlns:a16="http://schemas.microsoft.com/office/drawing/2014/main" id="{2E211853-F52B-493E-89D6-C11F8C756745}"/>
              </a:ext>
            </a:extLst>
          </p:cNvPr>
          <p:cNvCxnSpPr>
            <a:cxnSpLocks/>
          </p:cNvCxnSpPr>
          <p:nvPr/>
        </p:nvCxnSpPr>
        <p:spPr>
          <a:xfrm>
            <a:off x="838200" y="1327285"/>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id="{6E8925F1-FAF4-4F5D-AC0F-DDB23253F70D}"/>
              </a:ext>
            </a:extLst>
          </p:cNvPr>
          <p:cNvPicPr>
            <a:picLocks noChangeAspect="1"/>
          </p:cNvPicPr>
          <p:nvPr/>
        </p:nvPicPr>
        <p:blipFill rotWithShape="1">
          <a:blip r:embed="rId3">
            <a:extLst>
              <a:ext uri="{28A0092B-C50C-407E-A947-70E740481C1C}">
                <a14:useLocalDpi xmlns:a14="http://schemas.microsoft.com/office/drawing/2010/main" val="0"/>
              </a:ext>
            </a:extLst>
          </a:blip>
          <a:srcRect l="41939" t="4015" r="8268" b="14746"/>
          <a:stretch/>
        </p:blipFill>
        <p:spPr>
          <a:xfrm>
            <a:off x="5886964" y="0"/>
            <a:ext cx="6302067" cy="6857999"/>
          </a:xfrm>
          <a:prstGeom prst="rect">
            <a:avLst/>
          </a:prstGeom>
        </p:spPr>
      </p:pic>
    </p:spTree>
    <p:extLst>
      <p:ext uri="{BB962C8B-B14F-4D97-AF65-F5344CB8AC3E}">
        <p14:creationId xmlns:p14="http://schemas.microsoft.com/office/powerpoint/2010/main" val="2895911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162B-086A-4724-A948-9B1AF0926B6F}"/>
              </a:ext>
            </a:extLst>
          </p:cNvPr>
          <p:cNvSpPr>
            <a:spLocks noGrp="1"/>
          </p:cNvSpPr>
          <p:nvPr>
            <p:ph type="title"/>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Dress Circle Lobby</a:t>
            </a:r>
          </a:p>
        </p:txBody>
      </p:sp>
      <p:sp>
        <p:nvSpPr>
          <p:cNvPr id="3" name="Content Placeholder 2">
            <a:extLst>
              <a:ext uri="{FF2B5EF4-FFF2-40B4-BE49-F238E27FC236}">
                <a16:creationId xmlns:a16="http://schemas.microsoft.com/office/drawing/2014/main" id="{0EA71A49-6BA1-46AD-B378-57C87C014FA3}"/>
              </a:ext>
            </a:extLst>
          </p:cNvPr>
          <p:cNvSpPr>
            <a:spLocks noGrp="1"/>
          </p:cNvSpPr>
          <p:nvPr>
            <p:ph idx="1"/>
          </p:nvPr>
        </p:nvSpPr>
        <p:spPr>
          <a:xfrm>
            <a:off x="838200" y="1609540"/>
            <a:ext cx="5079715" cy="5161130"/>
          </a:xfrm>
        </p:spPr>
        <p:txBody>
          <a:bodyPr anchor="ctr">
            <a:noAutofit/>
          </a:bodyPr>
          <a:lstStyle/>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Reception Capacity: 300 </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Seated Capacity: 150</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Great atmosphere for pre- or post-show events.  </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Features two fully restored fireplace seating areas, perfect options for a VIP lounge or talk-backs</a:t>
            </a:r>
          </a:p>
          <a:p>
            <a:pPr marL="0" indent="0">
              <a:lnSpc>
                <a:spcPct val="100000"/>
              </a:lnSpc>
              <a:buNone/>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House curtains separate Dress Circle lobby area from Dress Circle seating section, offering a lovely reveal of the theatre for your guests as they take their seats.</a:t>
            </a:r>
          </a:p>
          <a:p>
            <a:pPr marL="0" indent="0">
              <a:lnSpc>
                <a:spcPct val="100000"/>
              </a:lnSpc>
              <a:buNone/>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buNone/>
            </a:pPr>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https://theaud.us/DClobby</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pic>
        <p:nvPicPr>
          <p:cNvPr id="8" name="Picture 7">
            <a:extLst>
              <a:ext uri="{FF2B5EF4-FFF2-40B4-BE49-F238E27FC236}">
                <a16:creationId xmlns:a16="http://schemas.microsoft.com/office/drawing/2014/main" id="{900E76F3-2AFF-4CDF-BED8-DF1E3EA4040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826871" y="1305767"/>
            <a:ext cx="6360558" cy="4246465"/>
          </a:xfrm>
          <a:prstGeom prst="rect">
            <a:avLst/>
          </a:prstGeom>
        </p:spPr>
      </p:pic>
      <p:cxnSp>
        <p:nvCxnSpPr>
          <p:cNvPr id="9" name="Straight Connector 8">
            <a:extLst>
              <a:ext uri="{FF2B5EF4-FFF2-40B4-BE49-F238E27FC236}">
                <a16:creationId xmlns:a16="http://schemas.microsoft.com/office/drawing/2014/main" id="{68A0930A-118C-4473-9827-FAD10CE0160F}"/>
              </a:ext>
            </a:extLst>
          </p:cNvPr>
          <p:cNvCxnSpPr>
            <a:cxnSpLocks/>
          </p:cNvCxnSpPr>
          <p:nvPr/>
        </p:nvCxnSpPr>
        <p:spPr>
          <a:xfrm>
            <a:off x="922175" y="1305767"/>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982184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4322-0A4E-489C-ACC8-C0F12F8F2F53}"/>
              </a:ext>
            </a:extLst>
          </p:cNvPr>
          <p:cNvSpPr>
            <a:spLocks noGrp="1"/>
          </p:cNvSpPr>
          <p:nvPr>
            <p:ph type="title"/>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The Dress Circle</a:t>
            </a:r>
          </a:p>
        </p:txBody>
      </p:sp>
      <p:sp>
        <p:nvSpPr>
          <p:cNvPr id="3" name="Content Placeholder 2">
            <a:extLst>
              <a:ext uri="{FF2B5EF4-FFF2-40B4-BE49-F238E27FC236}">
                <a16:creationId xmlns:a16="http://schemas.microsoft.com/office/drawing/2014/main" id="{8E1A757E-B2B4-47E3-9116-820001AD6973}"/>
              </a:ext>
            </a:extLst>
          </p:cNvPr>
          <p:cNvSpPr>
            <a:spLocks noGrp="1"/>
          </p:cNvSpPr>
          <p:nvPr>
            <p:ph idx="1"/>
          </p:nvPr>
        </p:nvSpPr>
        <p:spPr>
          <a:xfrm>
            <a:off x="838200" y="1609540"/>
            <a:ext cx="5257800" cy="5248455"/>
          </a:xfrm>
        </p:spPr>
        <p:txBody>
          <a:bodyPr anchor="ctr">
            <a:noAutofit/>
          </a:bodyPr>
          <a:lstStyle/>
          <a:p>
            <a:pPr marL="285750" indent="-285750"/>
            <a:r>
              <a:rPr lang="en-US" sz="1600">
                <a:latin typeface="Tahoma" panose="020B0604030504040204" pitchFamily="34" charset="0"/>
                <a:ea typeface="Tahoma" panose="020B0604030504040204" pitchFamily="34" charset="0"/>
                <a:cs typeface="Tahoma" panose="020B0604030504040204" pitchFamily="34" charset="0"/>
              </a:rPr>
              <a:t>Dress Circle capacity: 425 seats</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Total Capacity for Upper and Lower Boxes: 196</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Standard seating of four seats per box; six seats per box available in Upper Boxes for large scale events</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Accessible via Dress Circle lobby</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Accessible seating platform available in the back of the 400 section (house left); seating for up to four wheelchairs.</a:t>
            </a:r>
          </a:p>
          <a:p>
            <a:pPr marL="0" indent="0">
              <a:buNone/>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https://theaud.us/dresscircle</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pic>
        <p:nvPicPr>
          <p:cNvPr id="4" name="Picture 3">
            <a:extLst>
              <a:ext uri="{FF2B5EF4-FFF2-40B4-BE49-F238E27FC236}">
                <a16:creationId xmlns:a16="http://schemas.microsoft.com/office/drawing/2014/main" id="{EBCE4231-AB2B-41BF-8E38-FAFB30D7594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450722" y="0"/>
            <a:ext cx="5737328" cy="6857996"/>
          </a:xfrm>
          <a:prstGeom prst="rect">
            <a:avLst/>
          </a:prstGeom>
        </p:spPr>
      </p:pic>
      <p:cxnSp>
        <p:nvCxnSpPr>
          <p:cNvPr id="5" name="Straight Connector 4">
            <a:extLst>
              <a:ext uri="{FF2B5EF4-FFF2-40B4-BE49-F238E27FC236}">
                <a16:creationId xmlns:a16="http://schemas.microsoft.com/office/drawing/2014/main" id="{557239F4-1CE0-4E9A-B0F5-34ECC91C8AE4}"/>
              </a:ext>
            </a:extLst>
          </p:cNvPr>
          <p:cNvCxnSpPr>
            <a:cxnSpLocks/>
          </p:cNvCxnSpPr>
          <p:nvPr/>
        </p:nvCxnSpPr>
        <p:spPr>
          <a:xfrm>
            <a:off x="838200" y="1317459"/>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2786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ACE9A-D066-4708-9AD3-9F030C897C50}"/>
              </a:ext>
            </a:extLst>
          </p:cNvPr>
          <p:cNvSpPr>
            <a:spLocks noGrp="1"/>
          </p:cNvSpPr>
          <p:nvPr>
            <p:ph type="title"/>
          </p:nvPr>
        </p:nvSpPr>
        <p:spPr>
          <a:xfrm>
            <a:off x="838200" y="365125"/>
            <a:ext cx="10515600" cy="1488493"/>
          </a:xfrm>
        </p:spPr>
        <p:txBody>
          <a:bodyPr>
            <a:normAutofit/>
          </a:bodyPr>
          <a:lstStyle/>
          <a:p>
            <a:r>
              <a:rPr lang="en-US" sz="4000">
                <a:latin typeface="Tahoma" panose="020B0604030504040204" pitchFamily="34" charset="0"/>
                <a:ea typeface="Tahoma" panose="020B0604030504040204" pitchFamily="34" charset="0"/>
                <a:cs typeface="Tahoma" panose="020B0604030504040204" pitchFamily="34" charset="0"/>
              </a:rPr>
              <a:t>Balconies &amp; Gallery</a:t>
            </a:r>
            <a:endParaRPr lang="en-US" sz="480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F688BE14-94BE-46B0-82D1-37854D90AD0C}"/>
              </a:ext>
            </a:extLst>
          </p:cNvPr>
          <p:cNvSpPr>
            <a:spLocks noGrp="1"/>
          </p:cNvSpPr>
          <p:nvPr>
            <p:ph idx="1"/>
          </p:nvPr>
        </p:nvSpPr>
        <p:spPr>
          <a:xfrm>
            <a:off x="838200" y="1730330"/>
            <a:ext cx="5257800" cy="5127670"/>
          </a:xfrm>
        </p:spPr>
        <p:txBody>
          <a:bodyPr anchor="ctr">
            <a:noAutofit/>
          </a:bodyPr>
          <a:lstStyle/>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Total capacity of Front, Middle, and Rear Balcony: 1,401</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Total capacity of Upper Balcony: 518</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Total capacity of Gallery: 356</a:t>
            </a: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Front, Middle and Rear Balcony accessible via 3</a:t>
            </a:r>
            <a:r>
              <a:rPr lang="en-US" sz="1600" baseline="30000">
                <a:latin typeface="Tahoma" panose="020B0604030504040204" pitchFamily="34" charset="0"/>
                <a:ea typeface="Tahoma" panose="020B0604030504040204" pitchFamily="34" charset="0"/>
                <a:cs typeface="Tahoma" panose="020B0604030504040204" pitchFamily="34" charset="0"/>
              </a:rPr>
              <a:t>rd</a:t>
            </a:r>
            <a:r>
              <a:rPr lang="en-US" sz="1600">
                <a:latin typeface="Tahoma" panose="020B0604030504040204" pitchFamily="34" charset="0"/>
                <a:ea typeface="Tahoma" panose="020B0604030504040204" pitchFamily="34" charset="0"/>
                <a:cs typeface="Tahoma" panose="020B0604030504040204" pitchFamily="34" charset="0"/>
              </a:rPr>
              <a:t>, 4</a:t>
            </a:r>
            <a:r>
              <a:rPr lang="en-US" sz="1600" baseline="30000">
                <a:latin typeface="Tahoma" panose="020B0604030504040204" pitchFamily="34" charset="0"/>
                <a:ea typeface="Tahoma" panose="020B0604030504040204" pitchFamily="34" charset="0"/>
                <a:cs typeface="Tahoma" panose="020B0604030504040204" pitchFamily="34" charset="0"/>
              </a:rPr>
              <a:t>th</a:t>
            </a:r>
            <a:r>
              <a:rPr lang="en-US" sz="1600">
                <a:latin typeface="Tahoma" panose="020B0604030504040204" pitchFamily="34" charset="0"/>
                <a:ea typeface="Tahoma" panose="020B0604030504040204" pitchFamily="34" charset="0"/>
                <a:cs typeface="Tahoma" panose="020B0604030504040204" pitchFamily="34" charset="0"/>
              </a:rPr>
              <a:t>, and 5</a:t>
            </a:r>
            <a:r>
              <a:rPr lang="en-US" sz="1600" baseline="30000">
                <a:latin typeface="Tahoma" panose="020B0604030504040204" pitchFamily="34" charset="0"/>
                <a:ea typeface="Tahoma" panose="020B0604030504040204" pitchFamily="34" charset="0"/>
                <a:cs typeface="Tahoma" panose="020B0604030504040204" pitchFamily="34" charset="0"/>
              </a:rPr>
              <a:t>th</a:t>
            </a:r>
            <a:r>
              <a:rPr lang="en-US" sz="1600">
                <a:latin typeface="Tahoma" panose="020B0604030504040204" pitchFamily="34" charset="0"/>
                <a:ea typeface="Tahoma" panose="020B0604030504040204" pitchFamily="34" charset="0"/>
                <a:cs typeface="Tahoma" panose="020B0604030504040204" pitchFamily="34" charset="0"/>
              </a:rPr>
              <a:t> floors</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Upper Balcony &amp; Gallery accessible via 6</a:t>
            </a:r>
            <a:r>
              <a:rPr lang="en-US" sz="1600" baseline="30000">
                <a:latin typeface="Tahoma" panose="020B0604030504040204" pitchFamily="34" charset="0"/>
                <a:ea typeface="Tahoma" panose="020B0604030504040204" pitchFamily="34" charset="0"/>
                <a:cs typeface="Tahoma" panose="020B0604030504040204" pitchFamily="34" charset="0"/>
              </a:rPr>
              <a:t>th</a:t>
            </a:r>
            <a:r>
              <a:rPr lang="en-US" sz="1600">
                <a:latin typeface="Tahoma" panose="020B0604030504040204" pitchFamily="34" charset="0"/>
                <a:ea typeface="Tahoma" panose="020B0604030504040204" pitchFamily="34" charset="0"/>
                <a:cs typeface="Tahoma" panose="020B0604030504040204" pitchFamily="34" charset="0"/>
              </a:rPr>
              <a:t> floor</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Additional restrooms available on floor 3</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Additional accessible seating available of floor 5</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Elevator access available on floors 1 through 6</a:t>
            </a:r>
          </a:p>
          <a:p>
            <a:pPr marL="0" indent="0">
              <a:lnSpc>
                <a:spcPct val="150000"/>
              </a:lnSpc>
              <a:buNone/>
            </a:pPr>
            <a:r>
              <a:rPr lang="en-US" sz="1600">
                <a:solidFill>
                  <a:srgbClr val="C0000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https://theaud.us/1stbalcony</a:t>
            </a:r>
            <a:r>
              <a:rPr lang="en-US" sz="160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pic>
        <p:nvPicPr>
          <p:cNvPr id="4" name="Picture 3">
            <a:extLst>
              <a:ext uri="{FF2B5EF4-FFF2-40B4-BE49-F238E27FC236}">
                <a16:creationId xmlns:a16="http://schemas.microsoft.com/office/drawing/2014/main" id="{AE08F75C-F2D5-475C-B2B5-579F29F8DC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91469" y="0"/>
            <a:ext cx="5800531" cy="6858000"/>
          </a:xfrm>
          <a:prstGeom prst="rect">
            <a:avLst/>
          </a:prstGeom>
        </p:spPr>
      </p:pic>
      <p:cxnSp>
        <p:nvCxnSpPr>
          <p:cNvPr id="6" name="Straight Connector 5">
            <a:extLst>
              <a:ext uri="{FF2B5EF4-FFF2-40B4-BE49-F238E27FC236}">
                <a16:creationId xmlns:a16="http://schemas.microsoft.com/office/drawing/2014/main" id="{FBC8315E-C12C-44DD-88A4-CBAE8EAC9727}"/>
              </a:ext>
            </a:extLst>
          </p:cNvPr>
          <p:cNvCxnSpPr>
            <a:cxnSpLocks/>
          </p:cNvCxnSpPr>
          <p:nvPr/>
        </p:nvCxnSpPr>
        <p:spPr>
          <a:xfrm>
            <a:off x="838200" y="1420391"/>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6271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3A830-819A-4C18-B2F3-B64ACE30C85C}"/>
              </a:ext>
            </a:extLst>
          </p:cNvPr>
          <p:cNvSpPr>
            <a:spLocks noGrp="1"/>
          </p:cNvSpPr>
          <p:nvPr>
            <p:ph type="title"/>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Pit Options</a:t>
            </a:r>
          </a:p>
        </p:txBody>
      </p:sp>
      <p:sp>
        <p:nvSpPr>
          <p:cNvPr id="3" name="Content Placeholder 2">
            <a:extLst>
              <a:ext uri="{FF2B5EF4-FFF2-40B4-BE49-F238E27FC236}">
                <a16:creationId xmlns:a16="http://schemas.microsoft.com/office/drawing/2014/main" id="{0CE0DBD7-0DA5-4B3D-AEB1-1B64E887C121}"/>
              </a:ext>
            </a:extLst>
          </p:cNvPr>
          <p:cNvSpPr>
            <a:spLocks noGrp="1"/>
          </p:cNvSpPr>
          <p:nvPr>
            <p:ph idx="1"/>
          </p:nvPr>
        </p:nvSpPr>
        <p:spPr>
          <a:xfrm>
            <a:off x="838200" y="1545705"/>
            <a:ext cx="5257800" cy="5312289"/>
          </a:xfrm>
        </p:spPr>
        <p:txBody>
          <a:bodyPr anchor="ctr">
            <a:normAutofit/>
          </a:bodyPr>
          <a:lstStyle/>
          <a:p>
            <a:r>
              <a:rPr lang="en-US" sz="1600">
                <a:latin typeface="Tahoma" panose="020B0604030504040204" pitchFamily="34" charset="0"/>
                <a:ea typeface="Tahoma" panose="020B0604030504040204" pitchFamily="34" charset="0"/>
                <a:cs typeface="Tahoma" panose="020B0604030504040204" pitchFamily="34" charset="0"/>
              </a:rPr>
              <a:t>Pit lifts 1 and 2 are capable of moving from traditional pit height, stage height, and any height in between.  </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When pit lifts are at house height, max capacity for concert seating is 104; seating for 60 allows for a more comfortable seating experience.</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Pit lifts at stage height are often utilized for speaking engagements in front of our main curtain.</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Curved apron is 8’-1” deep at centerline.</a:t>
            </a:r>
          </a:p>
          <a:p>
            <a:pPr marL="285750" indent="-285750"/>
            <a:endParaRPr lang="en-US" sz="1600">
              <a:latin typeface="Tahoma" panose="020B0604030504040204" pitchFamily="34" charset="0"/>
              <a:ea typeface="Tahoma" panose="020B0604030504040204" pitchFamily="34" charset="0"/>
              <a:cs typeface="Tahoma" panose="020B0604030504040204" pitchFamily="34" charset="0"/>
            </a:endParaRPr>
          </a:p>
          <a:p>
            <a:pPr marL="285750" indent="-285750"/>
            <a:r>
              <a:rPr lang="en-US" sz="1600">
                <a:latin typeface="Tahoma" panose="020B0604030504040204" pitchFamily="34" charset="0"/>
                <a:ea typeface="Tahoma" panose="020B0604030504040204" pitchFamily="34" charset="0"/>
                <a:cs typeface="Tahoma" panose="020B0604030504040204" pitchFamily="34" charset="0"/>
              </a:rPr>
              <a:t>Curved apron with pit lifts at stage height is 23’-1” deep at center line.</a:t>
            </a: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60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AF23F086-3903-4F0C-B141-393069EAD8CC}"/>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263889" y="0"/>
            <a:ext cx="5915342" cy="6875954"/>
          </a:xfrm>
          <a:prstGeom prst="rect">
            <a:avLst/>
          </a:prstGeom>
        </p:spPr>
      </p:pic>
      <p:cxnSp>
        <p:nvCxnSpPr>
          <p:cNvPr id="8" name="Straight Connector 7">
            <a:extLst>
              <a:ext uri="{FF2B5EF4-FFF2-40B4-BE49-F238E27FC236}">
                <a16:creationId xmlns:a16="http://schemas.microsoft.com/office/drawing/2014/main" id="{2427E35B-B0F7-43D4-9E2C-D4F24E546910}"/>
              </a:ext>
            </a:extLst>
          </p:cNvPr>
          <p:cNvCxnSpPr>
            <a:cxnSpLocks/>
          </p:cNvCxnSpPr>
          <p:nvPr/>
        </p:nvCxnSpPr>
        <p:spPr>
          <a:xfrm>
            <a:off x="912845" y="1280141"/>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0335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8B29-E9DC-4B59-AB93-6E1AC6E090E1}"/>
              </a:ext>
            </a:extLst>
          </p:cNvPr>
          <p:cNvSpPr>
            <a:spLocks noGrp="1"/>
          </p:cNvSpPr>
          <p:nvPr>
            <p:ph type="title"/>
          </p:nvPr>
        </p:nvSpPr>
        <p:spPr>
          <a:xfrm>
            <a:off x="838200" y="-69096"/>
            <a:ext cx="10515600" cy="1325563"/>
          </a:xfrm>
        </p:spPr>
        <p:txBody>
          <a:bodyPr/>
          <a:lstStyle/>
          <a:p>
            <a:r>
              <a:rPr lang="en-US">
                <a:latin typeface="Tahoma" panose="020B0604030504040204" pitchFamily="34" charset="0"/>
                <a:ea typeface="Tahoma" panose="020B0604030504040204" pitchFamily="34" charset="0"/>
                <a:cs typeface="Tahoma" panose="020B0604030504040204" pitchFamily="34" charset="0"/>
              </a:rPr>
              <a:t>The Stage</a:t>
            </a:r>
          </a:p>
        </p:txBody>
      </p:sp>
      <p:cxnSp>
        <p:nvCxnSpPr>
          <p:cNvPr id="4" name="Straight Connector 3">
            <a:extLst>
              <a:ext uri="{FF2B5EF4-FFF2-40B4-BE49-F238E27FC236}">
                <a16:creationId xmlns:a16="http://schemas.microsoft.com/office/drawing/2014/main" id="{D100AB90-1B54-4872-A1ED-67738D846EA1}"/>
              </a:ext>
            </a:extLst>
          </p:cNvPr>
          <p:cNvCxnSpPr>
            <a:cxnSpLocks/>
          </p:cNvCxnSpPr>
          <p:nvPr/>
        </p:nvCxnSpPr>
        <p:spPr>
          <a:xfrm>
            <a:off x="838200" y="961864"/>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9F5E2537-ACF0-4820-8189-79297AD2C440}"/>
              </a:ext>
            </a:extLst>
          </p:cNvPr>
          <p:cNvSpPr txBox="1"/>
          <p:nvPr/>
        </p:nvSpPr>
        <p:spPr>
          <a:xfrm>
            <a:off x="838200" y="1106222"/>
            <a:ext cx="5257800" cy="5601533"/>
          </a:xfrm>
          <a:prstGeom prst="rect">
            <a:avLst/>
          </a:prstGeom>
          <a:noFill/>
        </p:spPr>
        <p:txBody>
          <a:bodyPr wrap="square" rtlCol="0" anchor="ctr">
            <a:spAutoFit/>
          </a:bodyPr>
          <a:lstStyle/>
          <a:p>
            <a:pPr marL="285750" indent="-285750">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Proscenium Dimensions:</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False proscenium: 47’-3” wide x 35’-0” high </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w/o false proscenium: 74’-11” wide x 40’-0” high</a:t>
            </a:r>
          </a:p>
          <a:p>
            <a:pPr marL="285750" indent="-285750">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Stage Dimensions:</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60’-0” plaster line to the backwall</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54’-9” smoke pocket to last </a:t>
            </a:r>
            <a:r>
              <a:rPr lang="en-US" sz="1600" err="1">
                <a:latin typeface="Tahoma" panose="020B0604030504040204" pitchFamily="34" charset="0"/>
                <a:ea typeface="Tahoma" panose="020B0604030504040204" pitchFamily="34" charset="0"/>
                <a:cs typeface="Tahoma" panose="020B0604030504040204" pitchFamily="34" charset="0"/>
              </a:rPr>
              <a:t>lineset</a:t>
            </a:r>
            <a:endParaRPr lang="en-US" sz="1600">
              <a:latin typeface="Tahoma" panose="020B0604030504040204" pitchFamily="34" charset="0"/>
              <a:ea typeface="Tahoma" panose="020B0604030504040204" pitchFamily="34" charset="0"/>
              <a:cs typeface="Tahoma" panose="020B0604030504040204" pitchFamily="34" charset="0"/>
            </a:endParaRP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97’-2” wide wall-to-wall</a:t>
            </a:r>
          </a:p>
          <a:p>
            <a:pPr marL="285750" indent="-285750">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Stage Rigging:</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80’-0” fly height</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84’9” deck to the grid</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90 pipe battens, including 1 house curtain</a:t>
            </a:r>
          </a:p>
          <a:p>
            <a:pPr marL="285750" indent="-285750">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Loading &amp; Unloading:</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Loading dock accessible to two 53’ trucks in alleyway off of Michigan Avenue</a:t>
            </a:r>
          </a:p>
          <a:p>
            <a:pPr marL="742950" lvl="1"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Loading dock door measurements</a:t>
            </a:r>
          </a:p>
          <a:p>
            <a:pPr marL="1200150" lvl="2"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Minimum horizontal clearance: 9’-8”</a:t>
            </a:r>
          </a:p>
          <a:p>
            <a:pPr marL="1200150" lvl="2" indent="-285750">
              <a:buFont typeface="Arial" panose="020B0604020202020204" pitchFamily="34" charset="0"/>
              <a:buChar char="•"/>
            </a:pPr>
            <a:r>
              <a:rPr lang="en-US" sz="1600">
                <a:latin typeface="Tahoma" panose="020B0604030504040204" pitchFamily="34" charset="0"/>
                <a:ea typeface="Tahoma" panose="020B0604030504040204" pitchFamily="34" charset="0"/>
                <a:cs typeface="Tahoma" panose="020B0604030504040204" pitchFamily="34" charset="0"/>
              </a:rPr>
              <a:t>Minimum vertical clearance: 13’-8” </a:t>
            </a:r>
          </a:p>
          <a:p>
            <a:pPr lvl="1"/>
            <a:endParaRPr lang="en-US" sz="1600">
              <a:latin typeface="Tahoma" panose="020B0604030504040204" pitchFamily="34" charset="0"/>
              <a:ea typeface="Tahoma" panose="020B0604030504040204" pitchFamily="34" charset="0"/>
              <a:cs typeface="Tahoma" panose="020B0604030504040204" pitchFamily="34" charset="0"/>
            </a:endParaRPr>
          </a:p>
          <a:p>
            <a:pPr algn="ctr"/>
            <a:r>
              <a:rPr lang="en-US" sz="1400" i="1">
                <a:latin typeface="Tahoma" panose="020B0604030504040204" pitchFamily="34" charset="0"/>
                <a:ea typeface="Tahoma" panose="020B0604030504040204" pitchFamily="34" charset="0"/>
                <a:cs typeface="Tahoma" panose="020B0604030504040204" pitchFamily="34" charset="0"/>
              </a:rPr>
              <a:t>A full list of technical specifications for the theater available upon request.</a:t>
            </a:r>
          </a:p>
          <a:p>
            <a:pPr marL="285750" indent="-285750">
              <a:buFont typeface="Arial" panose="020B0604020202020204" pitchFamily="34" charset="0"/>
              <a:buChar char="•"/>
            </a:pPr>
            <a:endParaRPr lang="en-US">
              <a:latin typeface="Tahoma" panose="020B0604030504040204" pitchFamily="34" charset="0"/>
              <a:ea typeface="Tahoma" panose="020B0604030504040204" pitchFamily="34" charset="0"/>
              <a:cs typeface="Tahoma" panose="020B0604030504040204" pitchFamily="34" charset="0"/>
            </a:endParaRPr>
          </a:p>
        </p:txBody>
      </p:sp>
      <p:pic>
        <p:nvPicPr>
          <p:cNvPr id="9" name="Content Placeholder 8">
            <a:extLst>
              <a:ext uri="{FF2B5EF4-FFF2-40B4-BE49-F238E27FC236}">
                <a16:creationId xmlns:a16="http://schemas.microsoft.com/office/drawing/2014/main" id="{78072B8B-3046-01F4-BF11-FCFA7881D0B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0394" r="20394"/>
          <a:stretch/>
        </p:blipFill>
        <p:spPr>
          <a:xfrm>
            <a:off x="6249498" y="0"/>
            <a:ext cx="6091993" cy="6858000"/>
          </a:xfrm>
        </p:spPr>
      </p:pic>
    </p:spTree>
    <p:extLst>
      <p:ext uri="{BB962C8B-B14F-4D97-AF65-F5344CB8AC3E}">
        <p14:creationId xmlns:p14="http://schemas.microsoft.com/office/powerpoint/2010/main" val="11357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09AD-FA7D-4548-AF2A-13D8F0A5E409}"/>
              </a:ext>
            </a:extLst>
          </p:cNvPr>
          <p:cNvSpPr>
            <a:spLocks noGrp="1"/>
          </p:cNvSpPr>
          <p:nvPr>
            <p:ph type="title"/>
          </p:nvPr>
        </p:nvSpPr>
        <p:spPr>
          <a:xfrm>
            <a:off x="838200" y="-224155"/>
            <a:ext cx="10515600" cy="1325563"/>
          </a:xfrm>
        </p:spPr>
        <p:txBody>
          <a:bodyPr/>
          <a:lstStyle/>
          <a:p>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Audio Equipment</a:t>
            </a:r>
          </a:p>
        </p:txBody>
      </p:sp>
      <p:sp>
        <p:nvSpPr>
          <p:cNvPr id="3" name="Content Placeholder 2">
            <a:extLst>
              <a:ext uri="{FF2B5EF4-FFF2-40B4-BE49-F238E27FC236}">
                <a16:creationId xmlns:a16="http://schemas.microsoft.com/office/drawing/2014/main" id="{1AC9ED79-F3FB-4CB6-AE9D-E27F70B5611E}"/>
              </a:ext>
            </a:extLst>
          </p:cNvPr>
          <p:cNvSpPr>
            <a:spLocks noGrp="1"/>
          </p:cNvSpPr>
          <p:nvPr>
            <p:ph idx="1"/>
          </p:nvPr>
        </p:nvSpPr>
        <p:spPr>
          <a:xfrm>
            <a:off x="838200" y="1299389"/>
            <a:ext cx="5257800" cy="5416370"/>
          </a:xfrm>
        </p:spPr>
        <p:txBody>
          <a:bodyPr anchor="ctr">
            <a:normAutofit lnSpcReduction="10000"/>
          </a:bodyPr>
          <a:lstStyle/>
          <a:p>
            <a:r>
              <a:rPr lang="en-US" sz="2200">
                <a:latin typeface="Tahoma" panose="020B0604030504040204" pitchFamily="34" charset="0"/>
                <a:ea typeface="Tahoma" panose="020B0604030504040204" pitchFamily="34" charset="0"/>
                <a:cs typeface="Tahoma" panose="020B0604030504040204" pitchFamily="34" charset="0"/>
              </a:rPr>
              <a:t>D&amp;B System</a:t>
            </a:r>
          </a:p>
          <a:p>
            <a:pPr lvl="1"/>
            <a:r>
              <a:rPr lang="en-US" sz="1800">
                <a:latin typeface="Tahoma" panose="020B0604030504040204" pitchFamily="34" charset="0"/>
                <a:ea typeface="Tahoma" panose="020B0604030504040204" pitchFamily="34" charset="0"/>
                <a:cs typeface="Tahoma" panose="020B0604030504040204" pitchFamily="34" charset="0"/>
              </a:rPr>
              <a:t>14 KSL Line Arrays (per side)</a:t>
            </a:r>
          </a:p>
          <a:p>
            <a:pPr lvl="2"/>
            <a:r>
              <a:rPr lang="en-US" sz="1400">
                <a:latin typeface="Tahoma" panose="020B0604030504040204" pitchFamily="34" charset="0"/>
                <a:ea typeface="Tahoma" panose="020B0604030504040204" pitchFamily="34" charset="0"/>
                <a:cs typeface="Tahoma" panose="020B0604030504040204" pitchFamily="34" charset="0"/>
              </a:rPr>
              <a:t>(10) KSL8 Loudspeakers</a:t>
            </a:r>
          </a:p>
          <a:p>
            <a:pPr lvl="2"/>
            <a:r>
              <a:rPr lang="en-US" sz="1400">
                <a:latin typeface="Tahoma" panose="020B0604030504040204" pitchFamily="34" charset="0"/>
                <a:ea typeface="Tahoma" panose="020B0604030504040204" pitchFamily="34" charset="0"/>
                <a:cs typeface="Tahoma" panose="020B0604030504040204" pitchFamily="34" charset="0"/>
              </a:rPr>
              <a:t>(4) KLS12 Loudspeakers</a:t>
            </a:r>
          </a:p>
          <a:p>
            <a:pPr lvl="1"/>
            <a:r>
              <a:rPr lang="en-US" sz="1800">
                <a:latin typeface="Tahoma" panose="020B0604030504040204" pitchFamily="34" charset="0"/>
                <a:ea typeface="Tahoma" panose="020B0604030504040204" pitchFamily="34" charset="0"/>
                <a:cs typeface="Tahoma" panose="020B0604030504040204" pitchFamily="34" charset="0"/>
              </a:rPr>
              <a:t>4 GSL-</a:t>
            </a:r>
            <a:r>
              <a:rPr lang="en-US" sz="1800" err="1">
                <a:latin typeface="Tahoma" panose="020B0604030504040204" pitchFamily="34" charset="0"/>
                <a:ea typeface="Tahoma" panose="020B0604030504040204" pitchFamily="34" charset="0"/>
                <a:cs typeface="Tahoma" panose="020B0604030504040204" pitchFamily="34" charset="0"/>
              </a:rPr>
              <a:t>Gsubs</a:t>
            </a:r>
            <a:r>
              <a:rPr lang="en-US" sz="1800">
                <a:latin typeface="Tahoma" panose="020B0604030504040204" pitchFamily="34" charset="0"/>
                <a:ea typeface="Tahoma" panose="020B0604030504040204" pitchFamily="34" charset="0"/>
                <a:cs typeface="Tahoma" panose="020B0604030504040204" pitchFamily="34" charset="0"/>
              </a:rPr>
              <a:t> (per side)</a:t>
            </a:r>
          </a:p>
          <a:p>
            <a:pPr lvl="2"/>
            <a:r>
              <a:rPr lang="en-US" sz="1200">
                <a:latin typeface="Tahoma" panose="020B0604030504040204" pitchFamily="34" charset="0"/>
                <a:ea typeface="Tahoma" panose="020B0604030504040204" pitchFamily="34" charset="0"/>
                <a:cs typeface="Tahoma" panose="020B0604030504040204" pitchFamily="34" charset="0"/>
              </a:rPr>
              <a:t>Ground Stacked on Stage Deck</a:t>
            </a:r>
          </a:p>
          <a:p>
            <a:pPr lvl="1"/>
            <a:r>
              <a:rPr lang="en-US" sz="1800">
                <a:latin typeface="Tahoma" panose="020B0604030504040204" pitchFamily="34" charset="0"/>
                <a:ea typeface="Tahoma" panose="020B0604030504040204" pitchFamily="34" charset="0"/>
                <a:cs typeface="Tahoma" panose="020B0604030504040204" pitchFamily="34" charset="0"/>
              </a:rPr>
              <a:t>Front Fills</a:t>
            </a:r>
          </a:p>
          <a:p>
            <a:pPr lvl="2"/>
            <a:r>
              <a:rPr lang="en-US" sz="1400">
                <a:latin typeface="Tahoma" panose="020B0604030504040204" pitchFamily="34" charset="0"/>
                <a:ea typeface="Tahoma" panose="020B0604030504040204" pitchFamily="34" charset="0"/>
                <a:cs typeface="Tahoma" panose="020B0604030504040204" pitchFamily="34" charset="0"/>
              </a:rPr>
              <a:t>(4) Y10P Loudspeakers</a:t>
            </a:r>
          </a:p>
          <a:p>
            <a:pPr lvl="2"/>
            <a:r>
              <a:rPr lang="en-US" sz="1400">
                <a:latin typeface="Tahoma" panose="020B0604030504040204" pitchFamily="34" charset="0"/>
                <a:ea typeface="Tahoma" panose="020B0604030504040204" pitchFamily="34" charset="0"/>
                <a:cs typeface="Tahoma" panose="020B0604030504040204" pitchFamily="34" charset="0"/>
              </a:rPr>
              <a:t>(4) V7P Loudspeakers</a:t>
            </a:r>
          </a:p>
          <a:p>
            <a:r>
              <a:rPr lang="en-US" sz="2200">
                <a:latin typeface="Tahoma" panose="020B0604030504040204" pitchFamily="34" charset="0"/>
                <a:ea typeface="Tahoma" panose="020B0604030504040204" pitchFamily="34" charset="0"/>
                <a:cs typeface="Tahoma" panose="020B0604030504040204" pitchFamily="34" charset="0"/>
              </a:rPr>
              <a:t>Network</a:t>
            </a:r>
          </a:p>
          <a:p>
            <a:pPr lvl="1"/>
            <a:r>
              <a:rPr lang="en-US" sz="1800">
                <a:latin typeface="Tahoma" panose="020B0604030504040204" pitchFamily="34" charset="0"/>
                <a:ea typeface="Tahoma" panose="020B0604030504040204" pitchFamily="34" charset="0"/>
                <a:cs typeface="Tahoma" panose="020B0604030504040204" pitchFamily="34" charset="0"/>
              </a:rPr>
              <a:t>Dante (run over shielded CAT-6)</a:t>
            </a:r>
          </a:p>
          <a:p>
            <a:r>
              <a:rPr lang="en-US" sz="2200">
                <a:latin typeface="Tahoma" panose="020B0604030504040204" pitchFamily="34" charset="0"/>
                <a:ea typeface="Tahoma" panose="020B0604030504040204" pitchFamily="34" charset="0"/>
                <a:cs typeface="Tahoma" panose="020B0604030504040204" pitchFamily="34" charset="0"/>
              </a:rPr>
              <a:t>Audio Delay for Upper Levels</a:t>
            </a:r>
          </a:p>
          <a:p>
            <a:r>
              <a:rPr lang="en-US" sz="2200" err="1">
                <a:latin typeface="Tahoma" panose="020B0604030504040204" pitchFamily="34" charset="0"/>
                <a:ea typeface="Tahoma" panose="020B0604030504040204" pitchFamily="34" charset="0"/>
                <a:cs typeface="Tahoma" panose="020B0604030504040204" pitchFamily="34" charset="0"/>
              </a:rPr>
              <a:t>DiGiCo</a:t>
            </a:r>
            <a:r>
              <a:rPr lang="en-US" sz="2200">
                <a:latin typeface="Tahoma" panose="020B0604030504040204" pitchFamily="34" charset="0"/>
                <a:ea typeface="Tahoma" panose="020B0604030504040204" pitchFamily="34" charset="0"/>
                <a:cs typeface="Tahoma" panose="020B0604030504040204" pitchFamily="34" charset="0"/>
              </a:rPr>
              <a:t> Quantum 338 FOH Console</a:t>
            </a:r>
          </a:p>
          <a:p>
            <a:r>
              <a:rPr lang="en-US" sz="2200">
                <a:latin typeface="Tahoma" panose="020B0604030504040204" pitchFamily="34" charset="0"/>
                <a:ea typeface="Tahoma" panose="020B0604030504040204" pitchFamily="34" charset="0"/>
                <a:cs typeface="Tahoma" panose="020B0604030504040204" pitchFamily="34" charset="0"/>
              </a:rPr>
              <a:t>Mics</a:t>
            </a:r>
          </a:p>
          <a:p>
            <a:pPr lvl="1"/>
            <a:r>
              <a:rPr lang="en-US" sz="1600">
                <a:latin typeface="Tahoma" panose="020B0604030504040204" pitchFamily="34" charset="0"/>
                <a:ea typeface="Tahoma" panose="020B0604030504040204" pitchFamily="34" charset="0"/>
                <a:cs typeface="Tahoma" panose="020B0604030504040204" pitchFamily="34" charset="0"/>
              </a:rPr>
              <a:t>(</a:t>
            </a:r>
            <a:r>
              <a:rPr lang="en-US" sz="1800">
                <a:latin typeface="Tahoma" panose="020B0604030504040204" pitchFamily="34" charset="0"/>
                <a:ea typeface="Tahoma" panose="020B0604030504040204" pitchFamily="34" charset="0"/>
                <a:cs typeface="Tahoma" panose="020B0604030504040204" pitchFamily="34" charset="0"/>
              </a:rPr>
              <a:t>7) SM58, (4) SM57, (1) BETA52, (6) SM137, (2) SM18 Condenser </a:t>
            </a:r>
            <a:r>
              <a:rPr lang="en-US" sz="1800" err="1">
                <a:latin typeface="Tahoma" panose="020B0604030504040204" pitchFamily="34" charset="0"/>
                <a:ea typeface="Tahoma" panose="020B0604030504040204" pitchFamily="34" charset="0"/>
                <a:cs typeface="Tahoma" panose="020B0604030504040204" pitchFamily="34" charset="0"/>
              </a:rPr>
              <a:t>Lecturns</a:t>
            </a:r>
            <a:endParaRPr lang="en-US" sz="1800">
              <a:latin typeface="Tahoma" panose="020B0604030504040204" pitchFamily="34" charset="0"/>
              <a:ea typeface="Tahoma" panose="020B0604030504040204" pitchFamily="34" charset="0"/>
              <a:cs typeface="Tahoma" panose="020B0604030504040204" pitchFamily="34" charset="0"/>
            </a:endParaRPr>
          </a:p>
          <a:p>
            <a:r>
              <a:rPr lang="en-US" sz="2200">
                <a:latin typeface="Tahoma" panose="020B0604030504040204" pitchFamily="34" charset="0"/>
                <a:ea typeface="Tahoma" panose="020B0604030504040204" pitchFamily="34" charset="0"/>
                <a:cs typeface="Tahoma" panose="020B0604030504040204" pitchFamily="34" charset="0"/>
              </a:rPr>
              <a:t>Mac Mini with </a:t>
            </a:r>
            <a:r>
              <a:rPr lang="en-US" sz="2200" err="1">
                <a:latin typeface="Tahoma" panose="020B0604030504040204" pitchFamily="34" charset="0"/>
                <a:ea typeface="Tahoma" panose="020B0604030504040204" pitchFamily="34" charset="0"/>
                <a:cs typeface="Tahoma" panose="020B0604030504040204" pitchFamily="34" charset="0"/>
              </a:rPr>
              <a:t>QLab</a:t>
            </a:r>
            <a:r>
              <a:rPr lang="en-US" sz="2200">
                <a:latin typeface="Tahoma" panose="020B0604030504040204" pitchFamily="34" charset="0"/>
                <a:ea typeface="Tahoma" panose="020B0604030504040204" pitchFamily="34" charset="0"/>
                <a:cs typeface="Tahoma" panose="020B0604030504040204" pitchFamily="34" charset="0"/>
              </a:rPr>
              <a:t> Audio License</a:t>
            </a:r>
          </a:p>
          <a:p>
            <a:pPr lvl="1"/>
            <a:endParaRPr lang="en-US" sz="1600">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B37454EA-1D6B-4517-95A5-506ADD97F898}"/>
              </a:ext>
            </a:extLst>
          </p:cNvPr>
          <p:cNvPicPr>
            <a:picLocks noChangeAspect="1"/>
          </p:cNvPicPr>
          <p:nvPr/>
        </p:nvPicPr>
        <p:blipFill>
          <a:blip r:embed="rId3">
            <a:extLst>
              <a:ext uri="{28A0092B-C50C-407E-A947-70E740481C1C}">
                <a14:useLocalDpi xmlns:a14="http://schemas.microsoft.com/office/drawing/2010/main" val="0"/>
              </a:ext>
            </a:extLst>
          </a:blip>
          <a:srcRect l="21786" r="21786"/>
          <a:stretch/>
        </p:blipFill>
        <p:spPr>
          <a:xfrm>
            <a:off x="6385842" y="1"/>
            <a:ext cx="5802453" cy="6858000"/>
          </a:xfrm>
          <a:prstGeom prst="rect">
            <a:avLst/>
          </a:prstGeom>
        </p:spPr>
      </p:pic>
      <p:cxnSp>
        <p:nvCxnSpPr>
          <p:cNvPr id="5" name="Straight Connector 4">
            <a:extLst>
              <a:ext uri="{FF2B5EF4-FFF2-40B4-BE49-F238E27FC236}">
                <a16:creationId xmlns:a16="http://schemas.microsoft.com/office/drawing/2014/main" id="{BD95220A-62F4-4FDC-A7B4-D388F9F121B3}"/>
              </a:ext>
            </a:extLst>
          </p:cNvPr>
          <p:cNvCxnSpPr>
            <a:cxnSpLocks/>
          </p:cNvCxnSpPr>
          <p:nvPr/>
        </p:nvCxnSpPr>
        <p:spPr>
          <a:xfrm>
            <a:off x="838200" y="1116959"/>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8378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09AD-FA7D-4548-AF2A-13D8F0A5E409}"/>
              </a:ext>
            </a:extLst>
          </p:cNvPr>
          <p:cNvSpPr>
            <a:spLocks noGrp="1"/>
          </p:cNvSpPr>
          <p:nvPr>
            <p:ph type="title"/>
          </p:nvPr>
        </p:nvSpPr>
        <p:spPr>
          <a:xfrm>
            <a:off x="838200" y="-224155"/>
            <a:ext cx="10515600" cy="1325563"/>
          </a:xfrm>
        </p:spPr>
        <p:txBody>
          <a:bodyPr/>
          <a:lstStyle/>
          <a:p>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Lighting Equipment</a:t>
            </a:r>
          </a:p>
        </p:txBody>
      </p:sp>
      <p:sp>
        <p:nvSpPr>
          <p:cNvPr id="3" name="Content Placeholder 2">
            <a:extLst>
              <a:ext uri="{FF2B5EF4-FFF2-40B4-BE49-F238E27FC236}">
                <a16:creationId xmlns:a16="http://schemas.microsoft.com/office/drawing/2014/main" id="{1AC9ED79-F3FB-4CB6-AE9D-E27F70B5611E}"/>
              </a:ext>
            </a:extLst>
          </p:cNvPr>
          <p:cNvSpPr>
            <a:spLocks noGrp="1"/>
          </p:cNvSpPr>
          <p:nvPr>
            <p:ph idx="1"/>
          </p:nvPr>
        </p:nvSpPr>
        <p:spPr>
          <a:xfrm>
            <a:off x="838200" y="1299389"/>
            <a:ext cx="5257800" cy="5416370"/>
          </a:xfrm>
        </p:spPr>
        <p:txBody>
          <a:bodyPr anchor="ctr">
            <a:normAutofit/>
          </a:bodyPr>
          <a:lstStyle/>
          <a:p>
            <a:r>
              <a:rPr lang="en-US" sz="2200">
                <a:latin typeface="Tahoma" panose="020B0604030504040204" pitchFamily="34" charset="0"/>
                <a:ea typeface="Tahoma" panose="020B0604030504040204" pitchFamily="34" charset="0"/>
                <a:cs typeface="Tahoma" panose="020B0604030504040204" pitchFamily="34" charset="0"/>
              </a:rPr>
              <a:t>ETC ION XE 20 2k Console</a:t>
            </a:r>
          </a:p>
          <a:p>
            <a:r>
              <a:rPr lang="en-US" sz="2200">
                <a:latin typeface="Tahoma" panose="020B0604030504040204" pitchFamily="34" charset="0"/>
                <a:ea typeface="Tahoma" panose="020B0604030504040204" pitchFamily="34" charset="0"/>
                <a:cs typeface="Tahoma" panose="020B0604030504040204" pitchFamily="34" charset="0"/>
              </a:rPr>
              <a:t>ETC Source 4 Conventional Fixtures</a:t>
            </a:r>
          </a:p>
          <a:p>
            <a:r>
              <a:rPr lang="en-US" sz="2200">
                <a:latin typeface="Tahoma" panose="020B0604030504040204" pitchFamily="34" charset="0"/>
                <a:ea typeface="Tahoma" panose="020B0604030504040204" pitchFamily="34" charset="0"/>
                <a:cs typeface="Tahoma" panose="020B0604030504040204" pitchFamily="34" charset="0"/>
              </a:rPr>
              <a:t>Intelligent Fixtures</a:t>
            </a:r>
          </a:p>
          <a:p>
            <a:pPr lvl="1"/>
            <a:r>
              <a:rPr lang="en-US" sz="1800">
                <a:latin typeface="Tahoma" panose="020B0604030504040204" pitchFamily="34" charset="0"/>
                <a:ea typeface="Tahoma" panose="020B0604030504040204" pitchFamily="34" charset="0"/>
                <a:cs typeface="Tahoma" panose="020B0604030504040204" pitchFamily="34" charset="0"/>
              </a:rPr>
              <a:t>(24) Martin Mac Viper Performance</a:t>
            </a:r>
          </a:p>
          <a:p>
            <a:pPr lvl="1"/>
            <a:r>
              <a:rPr lang="en-US" sz="1800">
                <a:latin typeface="Tahoma" panose="020B0604030504040204" pitchFamily="34" charset="0"/>
                <a:ea typeface="Tahoma" panose="020B0604030504040204" pitchFamily="34" charset="0"/>
                <a:cs typeface="Tahoma" panose="020B0604030504040204" pitchFamily="34" charset="0"/>
              </a:rPr>
              <a:t>(30) Martin Mac Aura PXL</a:t>
            </a:r>
          </a:p>
          <a:p>
            <a:pPr lvl="1"/>
            <a:r>
              <a:rPr lang="en-US" sz="1800">
                <a:latin typeface="Tahoma" panose="020B0604030504040204" pitchFamily="34" charset="0"/>
                <a:ea typeface="Tahoma" panose="020B0604030504040204" pitchFamily="34" charset="0"/>
                <a:cs typeface="Tahoma" panose="020B0604030504040204" pitchFamily="34" charset="0"/>
              </a:rPr>
              <a:t>(5) Robe </a:t>
            </a:r>
            <a:r>
              <a:rPr lang="en-US" sz="1800" err="1">
                <a:latin typeface="Tahoma" panose="020B0604030504040204" pitchFamily="34" charset="0"/>
                <a:ea typeface="Tahoma" panose="020B0604030504040204" pitchFamily="34" charset="0"/>
                <a:cs typeface="Tahoma" panose="020B0604030504040204" pitchFamily="34" charset="0"/>
              </a:rPr>
              <a:t>Megapointe</a:t>
            </a:r>
            <a:endParaRPr lang="en-US" sz="1800">
              <a:latin typeface="Tahoma" panose="020B0604030504040204" pitchFamily="34" charset="0"/>
              <a:ea typeface="Tahoma" panose="020B0604030504040204" pitchFamily="34" charset="0"/>
              <a:cs typeface="Tahoma" panose="020B0604030504040204" pitchFamily="34" charset="0"/>
            </a:endParaRPr>
          </a:p>
          <a:p>
            <a:pPr lvl="1"/>
            <a:r>
              <a:rPr lang="en-US" sz="1800">
                <a:latin typeface="Tahoma" panose="020B0604030504040204" pitchFamily="34" charset="0"/>
                <a:ea typeface="Tahoma" panose="020B0604030504040204" pitchFamily="34" charset="0"/>
                <a:cs typeface="Tahoma" panose="020B0604030504040204" pitchFamily="34" charset="0"/>
              </a:rPr>
              <a:t>(6) Sharpy Wash 330</a:t>
            </a:r>
          </a:p>
          <a:p>
            <a:pPr lvl="1"/>
            <a:r>
              <a:rPr lang="en-US" sz="1800">
                <a:latin typeface="Tahoma" panose="020B0604030504040204" pitchFamily="34" charset="0"/>
                <a:ea typeface="Tahoma" panose="020B0604030504040204" pitchFamily="34" charset="0"/>
                <a:cs typeface="Tahoma" panose="020B0604030504040204" pitchFamily="34" charset="0"/>
              </a:rPr>
              <a:t>(10) Chroma-Q Color Force II 72</a:t>
            </a:r>
          </a:p>
          <a:p>
            <a:r>
              <a:rPr lang="en-US" sz="2200">
                <a:latin typeface="Tahoma" panose="020B0604030504040204" pitchFamily="34" charset="0"/>
                <a:ea typeface="Tahoma" panose="020B0604030504040204" pitchFamily="34" charset="0"/>
                <a:cs typeface="Tahoma" panose="020B0604030504040204" pitchFamily="34" charset="0"/>
              </a:rPr>
              <a:t>Radiance Hazers</a:t>
            </a:r>
          </a:p>
          <a:p>
            <a:r>
              <a:rPr lang="en-US" sz="2200">
                <a:latin typeface="Tahoma" panose="020B0604030504040204" pitchFamily="34" charset="0"/>
                <a:ea typeface="Tahoma" panose="020B0604030504040204" pitchFamily="34" charset="0"/>
                <a:cs typeface="Tahoma" panose="020B0604030504040204" pitchFamily="34" charset="0"/>
              </a:rPr>
              <a:t>(3) Spotlights</a:t>
            </a:r>
          </a:p>
          <a:p>
            <a:r>
              <a:rPr lang="en-US" sz="2200">
                <a:latin typeface="Tahoma" panose="020B0604030504040204" pitchFamily="34" charset="0"/>
                <a:ea typeface="Tahoma" panose="020B0604030504040204" pitchFamily="34" charset="0"/>
                <a:cs typeface="Tahoma" panose="020B0604030504040204" pitchFamily="34" charset="0"/>
              </a:rPr>
              <a:t>Box Booms</a:t>
            </a:r>
          </a:p>
          <a:p>
            <a:r>
              <a:rPr lang="en-US" sz="2200">
                <a:latin typeface="Tahoma" panose="020B0604030504040204" pitchFamily="34" charset="0"/>
                <a:ea typeface="Tahoma" panose="020B0604030504040204" pitchFamily="34" charset="0"/>
                <a:cs typeface="Tahoma" panose="020B0604030504040204" pitchFamily="34" charset="0"/>
              </a:rPr>
              <a:t>FOH Lighting Positions</a:t>
            </a:r>
          </a:p>
        </p:txBody>
      </p:sp>
      <p:pic>
        <p:nvPicPr>
          <p:cNvPr id="4" name="Picture 3">
            <a:extLst>
              <a:ext uri="{FF2B5EF4-FFF2-40B4-BE49-F238E27FC236}">
                <a16:creationId xmlns:a16="http://schemas.microsoft.com/office/drawing/2014/main" id="{B37454EA-1D6B-4517-95A5-506ADD97F898}"/>
              </a:ext>
            </a:extLst>
          </p:cNvPr>
          <p:cNvPicPr>
            <a:picLocks noChangeAspect="1"/>
          </p:cNvPicPr>
          <p:nvPr/>
        </p:nvPicPr>
        <p:blipFill>
          <a:blip r:embed="rId3">
            <a:extLst>
              <a:ext uri="{28A0092B-C50C-407E-A947-70E740481C1C}">
                <a14:useLocalDpi xmlns:a14="http://schemas.microsoft.com/office/drawing/2010/main" val="0"/>
              </a:ext>
            </a:extLst>
          </a:blip>
          <a:srcRect l="21820" r="21820"/>
          <a:stretch/>
        </p:blipFill>
        <p:spPr>
          <a:xfrm>
            <a:off x="6389547" y="0"/>
            <a:ext cx="5802453" cy="6858000"/>
          </a:xfrm>
          <a:prstGeom prst="rect">
            <a:avLst/>
          </a:prstGeom>
        </p:spPr>
      </p:pic>
      <p:cxnSp>
        <p:nvCxnSpPr>
          <p:cNvPr id="5" name="Straight Connector 4">
            <a:extLst>
              <a:ext uri="{FF2B5EF4-FFF2-40B4-BE49-F238E27FC236}">
                <a16:creationId xmlns:a16="http://schemas.microsoft.com/office/drawing/2014/main" id="{BD95220A-62F4-4FDC-A7B4-D388F9F121B3}"/>
              </a:ext>
            </a:extLst>
          </p:cNvPr>
          <p:cNvCxnSpPr>
            <a:cxnSpLocks/>
          </p:cNvCxnSpPr>
          <p:nvPr/>
        </p:nvCxnSpPr>
        <p:spPr>
          <a:xfrm>
            <a:off x="838200" y="1116959"/>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4589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09AD-FA7D-4548-AF2A-13D8F0A5E409}"/>
              </a:ext>
            </a:extLst>
          </p:cNvPr>
          <p:cNvSpPr>
            <a:spLocks noGrp="1"/>
          </p:cNvSpPr>
          <p:nvPr>
            <p:ph type="title"/>
          </p:nvPr>
        </p:nvSpPr>
        <p:spPr>
          <a:xfrm>
            <a:off x="838200" y="-173355"/>
            <a:ext cx="10515600" cy="1325563"/>
          </a:xfrm>
        </p:spPr>
        <p:txBody>
          <a:bodyPr/>
          <a:lstStyle/>
          <a:p>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Video Equipment</a:t>
            </a:r>
          </a:p>
        </p:txBody>
      </p:sp>
      <p:sp>
        <p:nvSpPr>
          <p:cNvPr id="3" name="Content Placeholder 2">
            <a:extLst>
              <a:ext uri="{FF2B5EF4-FFF2-40B4-BE49-F238E27FC236}">
                <a16:creationId xmlns:a16="http://schemas.microsoft.com/office/drawing/2014/main" id="{1AC9ED79-F3FB-4CB6-AE9D-E27F70B5611E}"/>
              </a:ext>
            </a:extLst>
          </p:cNvPr>
          <p:cNvSpPr>
            <a:spLocks noGrp="1"/>
          </p:cNvSpPr>
          <p:nvPr>
            <p:ph idx="1"/>
          </p:nvPr>
        </p:nvSpPr>
        <p:spPr>
          <a:xfrm>
            <a:off x="838200" y="1280161"/>
            <a:ext cx="5257800" cy="5536744"/>
          </a:xfrm>
        </p:spPr>
        <p:txBody>
          <a:bodyPr anchor="ctr">
            <a:normAutofit/>
          </a:bodyPr>
          <a:lstStyle/>
          <a:p>
            <a:r>
              <a:rPr lang="en-US" sz="2000">
                <a:latin typeface="Tahoma" panose="020B0604030504040204" pitchFamily="34" charset="0"/>
                <a:ea typeface="Tahoma" panose="020B0604030504040204" pitchFamily="34" charset="0"/>
                <a:cs typeface="Tahoma" panose="020B0604030504040204" pitchFamily="34" charset="0"/>
              </a:rPr>
              <a:t>(2) Barco HDX-W14 Projectors – 14,000 lumens</a:t>
            </a:r>
          </a:p>
          <a:p>
            <a:r>
              <a:rPr lang="en-US" sz="2000">
                <a:latin typeface="Tahoma" panose="020B0604030504040204" pitchFamily="34" charset="0"/>
                <a:ea typeface="Tahoma" panose="020B0604030504040204" pitchFamily="34" charset="0"/>
                <a:cs typeface="Tahoma" panose="020B0604030504040204" pitchFamily="34" charset="0"/>
              </a:rPr>
              <a:t>(1) 32’ x 18’ (16:9) Screen</a:t>
            </a:r>
          </a:p>
          <a:p>
            <a:r>
              <a:rPr lang="en-US" sz="2000">
                <a:latin typeface="Tahoma" panose="020B0604030504040204" pitchFamily="34" charset="0"/>
                <a:ea typeface="Tahoma" panose="020B0604030504040204" pitchFamily="34" charset="0"/>
                <a:cs typeface="Tahoma" panose="020B0604030504040204" pitchFamily="34" charset="0"/>
              </a:rPr>
              <a:t>(1) Crossover </a:t>
            </a:r>
            <a:r>
              <a:rPr lang="en-US" sz="2000" err="1">
                <a:latin typeface="Tahoma" panose="020B0604030504040204" pitchFamily="34" charset="0"/>
                <a:ea typeface="Tahoma" panose="020B0604030504040204" pitchFamily="34" charset="0"/>
                <a:cs typeface="Tahoma" panose="020B0604030504040204" pitchFamily="34" charset="0"/>
              </a:rPr>
              <a:t>XCross</a:t>
            </a:r>
            <a:r>
              <a:rPr lang="en-US" sz="2000">
                <a:latin typeface="Tahoma" panose="020B0604030504040204" pitchFamily="34" charset="0"/>
                <a:ea typeface="Tahoma" panose="020B0604030504040204" pitchFamily="34" charset="0"/>
                <a:cs typeface="Tahoma" panose="020B0604030504040204" pitchFamily="34" charset="0"/>
              </a:rPr>
              <a:t> Switcher</a:t>
            </a:r>
          </a:p>
          <a:p>
            <a:r>
              <a:rPr lang="en-US" sz="2000">
                <a:latin typeface="Tahoma" panose="020B0604030504040204" pitchFamily="34" charset="0"/>
                <a:ea typeface="Tahoma" panose="020B0604030504040204" pitchFamily="34" charset="0"/>
                <a:cs typeface="Tahoma" panose="020B0604030504040204" pitchFamily="34" charset="0"/>
              </a:rPr>
              <a:t>Switching Station Monitors (Playback, Record, Preview)</a:t>
            </a:r>
          </a:p>
          <a:p>
            <a:r>
              <a:rPr lang="en-US" sz="2000">
                <a:latin typeface="Tahoma" panose="020B0604030504040204" pitchFamily="34" charset="0"/>
                <a:ea typeface="Tahoma" panose="020B0604030504040204" pitchFamily="34" charset="0"/>
                <a:cs typeface="Tahoma" panose="020B0604030504040204" pitchFamily="34" charset="0"/>
              </a:rPr>
              <a:t>(1) Confidence Monitor</a:t>
            </a:r>
          </a:p>
          <a:p>
            <a:r>
              <a:rPr lang="en-US" sz="2000" err="1">
                <a:latin typeface="Tahoma" panose="020B0604030504040204" pitchFamily="34" charset="0"/>
                <a:ea typeface="Tahoma" panose="020B0604030504040204" pitchFamily="34" charset="0"/>
                <a:cs typeface="Tahoma" panose="020B0604030504040204" pitchFamily="34" charset="0"/>
              </a:rPr>
              <a:t>Blueray</a:t>
            </a:r>
            <a:r>
              <a:rPr lang="en-US" sz="2000">
                <a:latin typeface="Tahoma" panose="020B0604030504040204" pitchFamily="34" charset="0"/>
                <a:ea typeface="Tahoma" panose="020B0604030504040204" pitchFamily="34" charset="0"/>
                <a:cs typeface="Tahoma" panose="020B0604030504040204" pitchFamily="34" charset="0"/>
              </a:rPr>
              <a:t>/DVD Player</a:t>
            </a:r>
          </a:p>
          <a:p>
            <a:pPr lvl="1"/>
            <a:endParaRPr lang="en-US" sz="1600">
              <a:latin typeface="Tahoma" panose="020B0604030504040204" pitchFamily="34" charset="0"/>
              <a:ea typeface="Tahoma" panose="020B0604030504040204" pitchFamily="34" charset="0"/>
              <a:cs typeface="Tahoma" panose="020B0604030504040204" pitchFamily="34" charset="0"/>
            </a:endParaRPr>
          </a:p>
          <a:p>
            <a:pPr lvl="1"/>
            <a:endParaRPr lang="en-US" sz="1600">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B37454EA-1D6B-4517-95A5-506ADD97F898}"/>
              </a:ext>
            </a:extLst>
          </p:cNvPr>
          <p:cNvPicPr>
            <a:picLocks noChangeAspect="1"/>
          </p:cNvPicPr>
          <p:nvPr/>
        </p:nvPicPr>
        <p:blipFill rotWithShape="1">
          <a:blip r:embed="rId3">
            <a:extLst>
              <a:ext uri="{28A0092B-C50C-407E-A947-70E740481C1C}">
                <a14:useLocalDpi xmlns:a14="http://schemas.microsoft.com/office/drawing/2010/main" val="0"/>
              </a:ext>
            </a:extLst>
          </a:blip>
          <a:srcRect l="39673" r="3899"/>
          <a:stretch/>
        </p:blipFill>
        <p:spPr>
          <a:xfrm>
            <a:off x="6385842" y="0"/>
            <a:ext cx="5802453" cy="6858000"/>
          </a:xfrm>
          <a:prstGeom prst="rect">
            <a:avLst/>
          </a:prstGeom>
        </p:spPr>
      </p:pic>
      <p:cxnSp>
        <p:nvCxnSpPr>
          <p:cNvPr id="5" name="Straight Connector 4">
            <a:extLst>
              <a:ext uri="{FF2B5EF4-FFF2-40B4-BE49-F238E27FC236}">
                <a16:creationId xmlns:a16="http://schemas.microsoft.com/office/drawing/2014/main" id="{BD95220A-62F4-4FDC-A7B4-D388F9F121B3}"/>
              </a:ext>
            </a:extLst>
          </p:cNvPr>
          <p:cNvCxnSpPr>
            <a:cxnSpLocks/>
          </p:cNvCxnSpPr>
          <p:nvPr/>
        </p:nvCxnSpPr>
        <p:spPr>
          <a:xfrm>
            <a:off x="838200" y="1167759"/>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21608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CD14-6AC8-4CB7-826A-3C3CBE8FD5F3}"/>
              </a:ext>
            </a:extLst>
          </p:cNvPr>
          <p:cNvSpPr>
            <a:spLocks noGrp="1"/>
          </p:cNvSpPr>
          <p:nvPr>
            <p:ph type="title"/>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Back of House</a:t>
            </a:r>
          </a:p>
        </p:txBody>
      </p:sp>
      <p:sp>
        <p:nvSpPr>
          <p:cNvPr id="3" name="Content Placeholder 2">
            <a:extLst>
              <a:ext uri="{FF2B5EF4-FFF2-40B4-BE49-F238E27FC236}">
                <a16:creationId xmlns:a16="http://schemas.microsoft.com/office/drawing/2014/main" id="{60C7DF02-7ECC-4660-AE4C-AD6433F62E24}"/>
              </a:ext>
            </a:extLst>
          </p:cNvPr>
          <p:cNvSpPr>
            <a:spLocks noGrp="1"/>
          </p:cNvSpPr>
          <p:nvPr>
            <p:ph idx="1"/>
          </p:nvPr>
        </p:nvSpPr>
        <p:spPr>
          <a:xfrm>
            <a:off x="838200" y="1555035"/>
            <a:ext cx="5257800" cy="5302964"/>
          </a:xfrm>
        </p:spPr>
        <p:txBody>
          <a:bodyPr>
            <a:noAutofit/>
          </a:bodyPr>
          <a:lstStyle/>
          <a:p>
            <a:r>
              <a:rPr lang="en-US" sz="1600">
                <a:latin typeface="Tahoma" panose="020B0604030504040204" pitchFamily="34" charset="0"/>
                <a:ea typeface="Tahoma" panose="020B0604030504040204" pitchFamily="34" charset="0"/>
                <a:cs typeface="Tahoma" panose="020B0604030504040204" pitchFamily="34" charset="0"/>
              </a:rPr>
              <a:t>Dressing rooms of various sizes available for both small and large performances and presentations</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Men’s &amp; women’s chorus rooms capable of holding 25 each</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All dressing rooms have mirrors, sinks, toilets, and showers</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Wardrobe and laundry facilities</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Musicians locker room</a:t>
            </a:r>
          </a:p>
          <a:p>
            <a:pPr marL="0" indent="0">
              <a:buNone/>
            </a:pPr>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Conductor’s room</a:t>
            </a:r>
          </a:p>
          <a:p>
            <a:endParaRPr lang="en-US" sz="16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Green Room (sofa, tables, prep counter &amp; sink)</a:t>
            </a:r>
          </a:p>
        </p:txBody>
      </p:sp>
      <p:pic>
        <p:nvPicPr>
          <p:cNvPr id="4" name="Picture 3">
            <a:extLst>
              <a:ext uri="{FF2B5EF4-FFF2-40B4-BE49-F238E27FC236}">
                <a16:creationId xmlns:a16="http://schemas.microsoft.com/office/drawing/2014/main" id="{6908AC30-4EBE-4743-B671-73CE1A515F56}"/>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443350" y="0"/>
            <a:ext cx="5743421" cy="3428999"/>
          </a:xfrm>
          <a:prstGeom prst="rect">
            <a:avLst/>
          </a:prstGeom>
        </p:spPr>
      </p:pic>
      <p:pic>
        <p:nvPicPr>
          <p:cNvPr id="5" name="Picture 4">
            <a:extLst>
              <a:ext uri="{FF2B5EF4-FFF2-40B4-BE49-F238E27FC236}">
                <a16:creationId xmlns:a16="http://schemas.microsoft.com/office/drawing/2014/main" id="{5ADBCD01-6531-452B-B976-1CE3DEF62EC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438238" y="3428999"/>
            <a:ext cx="5753644" cy="3429001"/>
          </a:xfrm>
          <a:prstGeom prst="rect">
            <a:avLst/>
          </a:prstGeom>
        </p:spPr>
      </p:pic>
      <p:cxnSp>
        <p:nvCxnSpPr>
          <p:cNvPr id="6" name="Straight Connector 5">
            <a:extLst>
              <a:ext uri="{FF2B5EF4-FFF2-40B4-BE49-F238E27FC236}">
                <a16:creationId xmlns:a16="http://schemas.microsoft.com/office/drawing/2014/main" id="{3AEC7886-78F2-4AD5-822E-B569C2921B27}"/>
              </a:ext>
            </a:extLst>
          </p:cNvPr>
          <p:cNvCxnSpPr>
            <a:cxnSpLocks/>
          </p:cNvCxnSpPr>
          <p:nvPr/>
        </p:nvCxnSpPr>
        <p:spPr>
          <a:xfrm>
            <a:off x="912845" y="1280141"/>
            <a:ext cx="4741506"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417337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12AD-6543-4CD0-95AD-23479F8F8005}"/>
              </a:ext>
            </a:extLst>
          </p:cNvPr>
          <p:cNvSpPr>
            <a:spLocks noGrp="1"/>
          </p:cNvSpPr>
          <p:nvPr>
            <p:ph type="title"/>
          </p:nvPr>
        </p:nvSpPr>
        <p:spPr/>
        <p:txBody>
          <a:bodyPr/>
          <a:lstStyle/>
          <a:p>
            <a:r>
              <a:rPr lang="en-US" err="1">
                <a:latin typeface="Tahoma" panose="020B0604030504040204" pitchFamily="34" charset="0"/>
                <a:ea typeface="Tahoma" panose="020B0604030504040204" pitchFamily="34" charset="0"/>
                <a:cs typeface="Tahoma" panose="020B0604030504040204" pitchFamily="34" charset="0"/>
              </a:rPr>
              <a:t>Katten</a:t>
            </a:r>
            <a:r>
              <a:rPr lang="en-US">
                <a:latin typeface="Tahoma" panose="020B0604030504040204" pitchFamily="34" charset="0"/>
                <a:ea typeface="Tahoma" panose="020B0604030504040204" pitchFamily="34" charset="0"/>
                <a:cs typeface="Tahoma" panose="020B0604030504040204" pitchFamily="34" charset="0"/>
              </a:rPr>
              <a:t>/Landau Studio</a:t>
            </a:r>
          </a:p>
        </p:txBody>
      </p:sp>
      <p:sp>
        <p:nvSpPr>
          <p:cNvPr id="3" name="Content Placeholder 2">
            <a:extLst>
              <a:ext uri="{FF2B5EF4-FFF2-40B4-BE49-F238E27FC236}">
                <a16:creationId xmlns:a16="http://schemas.microsoft.com/office/drawing/2014/main" id="{5C87F900-586D-4BF3-AC72-03507435331E}"/>
              </a:ext>
            </a:extLst>
          </p:cNvPr>
          <p:cNvSpPr>
            <a:spLocks noGrp="1"/>
          </p:cNvSpPr>
          <p:nvPr>
            <p:ph idx="1"/>
          </p:nvPr>
        </p:nvSpPr>
        <p:spPr>
          <a:xfrm>
            <a:off x="838200" y="1569385"/>
            <a:ext cx="5257800" cy="5288611"/>
          </a:xfrm>
        </p:spPr>
        <p:txBody>
          <a:bodyPr>
            <a:noAutofit/>
          </a:bodyPr>
          <a:lstStyle/>
          <a:p>
            <a:pPr marL="0" indent="0" algn="just">
              <a:lnSpc>
                <a:spcPct val="100000"/>
              </a:lnSpc>
              <a:buNone/>
            </a:pPr>
            <a:r>
              <a:rPr lang="en-US" sz="1600">
                <a:latin typeface="Tahoma" panose="020B0604030504040204" pitchFamily="34" charset="0"/>
                <a:ea typeface="Tahoma" panose="020B0604030504040204" pitchFamily="34" charset="0"/>
                <a:cs typeface="Tahoma" panose="020B0604030504040204" pitchFamily="34" charset="0"/>
              </a:rPr>
              <a:t>The </a:t>
            </a:r>
            <a:r>
              <a:rPr lang="en-US" sz="1600" err="1">
                <a:latin typeface="Tahoma" panose="020B0604030504040204" pitchFamily="34" charset="0"/>
                <a:ea typeface="Tahoma" panose="020B0604030504040204" pitchFamily="34" charset="0"/>
                <a:cs typeface="Tahoma" panose="020B0604030504040204" pitchFamily="34" charset="0"/>
              </a:rPr>
              <a:t>Katten</a:t>
            </a:r>
            <a:r>
              <a:rPr lang="en-US" sz="1600">
                <a:latin typeface="Tahoma" panose="020B0604030504040204" pitchFamily="34" charset="0"/>
                <a:ea typeface="Tahoma" panose="020B0604030504040204" pitchFamily="34" charset="0"/>
                <a:cs typeface="Tahoma" panose="020B0604030504040204" pitchFamily="34" charset="0"/>
              </a:rPr>
              <a:t>/Landau Studio is adjacent to the Auditorium Theatre and is available for rehearsals, special events, and small performances.  </a:t>
            </a:r>
          </a:p>
          <a:p>
            <a:pPr marL="0" indent="0">
              <a:lnSpc>
                <a:spcPct val="100000"/>
              </a:lnSpc>
              <a:buNone/>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Studio Capacity: 120 people</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Accessible via Roosevelt University’s Wabash Building and the Auditorium Theatre elevator</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Box Office, Production, and Front of House support available, if used for performances.</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n-US" sz="1600">
                <a:latin typeface="Tahoma" panose="020B0604030504040204" pitchFamily="34" charset="0"/>
                <a:ea typeface="Tahoma" panose="020B0604030504040204" pitchFamily="34" charset="0"/>
                <a:cs typeface="Tahoma" panose="020B0604030504040204" pitchFamily="34" charset="0"/>
              </a:rPr>
              <a:t>KLS may be used in conjunction with a rental of the theatre or as a standalone space.  </a:t>
            </a:r>
          </a:p>
          <a:p>
            <a:pPr>
              <a:lnSpc>
                <a:spcPct val="100000"/>
              </a:lnSpc>
            </a:pPr>
            <a:endParaRPr lang="en-US" sz="1600">
              <a:latin typeface="Tahoma" panose="020B0604030504040204" pitchFamily="34" charset="0"/>
              <a:ea typeface="Tahoma" panose="020B0604030504040204" pitchFamily="34" charset="0"/>
              <a:cs typeface="Tahoma" panose="020B0604030504040204" pitchFamily="34" charset="0"/>
            </a:endParaRPr>
          </a:p>
          <a:p>
            <a:pPr marL="0" indent="0" algn="ctr">
              <a:lnSpc>
                <a:spcPct val="100000"/>
              </a:lnSpc>
              <a:buNone/>
            </a:pPr>
            <a:r>
              <a:rPr lang="en-US" sz="1400" i="1">
                <a:latin typeface="Tahoma" panose="020B0604030504040204" pitchFamily="34" charset="0"/>
                <a:ea typeface="Tahoma" panose="020B0604030504040204" pitchFamily="34" charset="0"/>
                <a:cs typeface="Tahoma" panose="020B0604030504040204" pitchFamily="34" charset="0"/>
              </a:rPr>
              <a:t>Subject to availability.  Additional rental rates may apply.</a:t>
            </a:r>
          </a:p>
        </p:txBody>
      </p:sp>
      <p:cxnSp>
        <p:nvCxnSpPr>
          <p:cNvPr id="4" name="Straight Connector 3">
            <a:extLst>
              <a:ext uri="{FF2B5EF4-FFF2-40B4-BE49-F238E27FC236}">
                <a16:creationId xmlns:a16="http://schemas.microsoft.com/office/drawing/2014/main" id="{D8476D4D-34F2-47A3-AF29-92F0F0CF1AD0}"/>
              </a:ext>
            </a:extLst>
          </p:cNvPr>
          <p:cNvCxnSpPr>
            <a:cxnSpLocks/>
          </p:cNvCxnSpPr>
          <p:nvPr/>
        </p:nvCxnSpPr>
        <p:spPr>
          <a:xfrm>
            <a:off x="922175" y="1298803"/>
            <a:ext cx="5049417"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pic>
        <p:nvPicPr>
          <p:cNvPr id="8" name="Picture 7">
            <a:extLst>
              <a:ext uri="{FF2B5EF4-FFF2-40B4-BE49-F238E27FC236}">
                <a16:creationId xmlns:a16="http://schemas.microsoft.com/office/drawing/2014/main" id="{EF821439-0E95-4903-ACE9-BA0E2E4E1703}"/>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Effect>
                      <a14:colorTemperature colorTemp="5300"/>
                    </a14:imgEffect>
                  </a14:imgLayer>
                </a14:imgProps>
              </a:ext>
              <a:ext uri="{28A0092B-C50C-407E-A947-70E740481C1C}">
                <a14:useLocalDpi xmlns:a14="http://schemas.microsoft.com/office/drawing/2010/main"/>
              </a:ext>
            </a:extLst>
          </a:blip>
          <a:srcRect/>
          <a:stretch/>
        </p:blipFill>
        <p:spPr>
          <a:xfrm rot="5400000">
            <a:off x="6191250" y="857250"/>
            <a:ext cx="6858000" cy="5143500"/>
          </a:xfrm>
          <a:prstGeom prst="rect">
            <a:avLst/>
          </a:prstGeom>
        </p:spPr>
      </p:pic>
    </p:spTree>
    <p:extLst>
      <p:ext uri="{BB962C8B-B14F-4D97-AF65-F5344CB8AC3E}">
        <p14:creationId xmlns:p14="http://schemas.microsoft.com/office/powerpoint/2010/main" val="3916372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12AD-6543-4CD0-95AD-23479F8F8005}"/>
              </a:ext>
            </a:extLst>
          </p:cNvPr>
          <p:cNvSpPr>
            <a:spLocks noGrp="1"/>
          </p:cNvSpPr>
          <p:nvPr>
            <p:ph type="title"/>
          </p:nvPr>
        </p:nvSpPr>
        <p:spPr/>
        <p:txBody>
          <a:bodyPr/>
          <a:lstStyle/>
          <a:p>
            <a:r>
              <a:rPr lang="en-US" err="1">
                <a:latin typeface="Tahoma" panose="020B0604030504040204" pitchFamily="34" charset="0"/>
                <a:ea typeface="Tahoma" panose="020B0604030504040204" pitchFamily="34" charset="0"/>
                <a:cs typeface="Tahoma" panose="020B0604030504040204" pitchFamily="34" charset="0"/>
              </a:rPr>
              <a:t>Katten</a:t>
            </a:r>
            <a:r>
              <a:rPr lang="en-US">
                <a:latin typeface="Tahoma" panose="020B0604030504040204" pitchFamily="34" charset="0"/>
                <a:ea typeface="Tahoma" panose="020B0604030504040204" pitchFamily="34" charset="0"/>
                <a:cs typeface="Tahoma" panose="020B0604030504040204" pitchFamily="34" charset="0"/>
              </a:rPr>
              <a:t>/Landau Studio</a:t>
            </a:r>
            <a:br>
              <a:rPr lang="en-US">
                <a:latin typeface="Tahoma" panose="020B0604030504040204" pitchFamily="34" charset="0"/>
                <a:ea typeface="Tahoma" panose="020B0604030504040204" pitchFamily="34" charset="0"/>
                <a:cs typeface="Tahoma" panose="020B0604030504040204" pitchFamily="34" charset="0"/>
              </a:rPr>
            </a:br>
            <a:r>
              <a:rPr lang="en-US">
                <a:latin typeface="Tahoma" panose="020B0604030504040204" pitchFamily="34" charset="0"/>
                <a:ea typeface="Tahoma" panose="020B0604030504040204" pitchFamily="34" charset="0"/>
                <a:cs typeface="Tahoma" panose="020B0604030504040204" pitchFamily="34" charset="0"/>
              </a:rPr>
              <a:t>Tech Specs</a:t>
            </a:r>
          </a:p>
        </p:txBody>
      </p:sp>
      <p:sp>
        <p:nvSpPr>
          <p:cNvPr id="3" name="Content Placeholder 2">
            <a:extLst>
              <a:ext uri="{FF2B5EF4-FFF2-40B4-BE49-F238E27FC236}">
                <a16:creationId xmlns:a16="http://schemas.microsoft.com/office/drawing/2014/main" id="{5C87F900-586D-4BF3-AC72-03507435331E}"/>
              </a:ext>
            </a:extLst>
          </p:cNvPr>
          <p:cNvSpPr>
            <a:spLocks noGrp="1"/>
          </p:cNvSpPr>
          <p:nvPr>
            <p:ph idx="1"/>
          </p:nvPr>
        </p:nvSpPr>
        <p:spPr>
          <a:xfrm>
            <a:off x="838200" y="1928975"/>
            <a:ext cx="5257800" cy="4929019"/>
          </a:xfrm>
        </p:spPr>
        <p:txBody>
          <a:bodyPr>
            <a:noAutofit/>
          </a:bodyPr>
          <a:lstStyle/>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40’x60’ (2,400 </a:t>
            </a:r>
            <a:r>
              <a:rPr lang="en-US" sz="1600" err="1">
                <a:latin typeface="Tahoma" panose="020B0604030504040204" pitchFamily="34" charset="0"/>
                <a:ea typeface="Tahoma" panose="020B0604030504040204" pitchFamily="34" charset="0"/>
                <a:cs typeface="Tahoma" panose="020B0604030504040204" pitchFamily="34" charset="0"/>
              </a:rPr>
              <a:t>sq</a:t>
            </a:r>
            <a:r>
              <a:rPr lang="en-US" sz="1600">
                <a:latin typeface="Tahoma" panose="020B0604030504040204" pitchFamily="34" charset="0"/>
                <a:ea typeface="Tahoma" panose="020B0604030504040204" pitchFamily="34" charset="0"/>
                <a:cs typeface="Tahoma" panose="020B0604030504040204" pitchFamily="34" charset="0"/>
              </a:rPr>
              <a:t> ft)</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Harlequin sprung dance floor &amp; covering</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1 mirrored wall w/ drapes</a:t>
            </a:r>
          </a:p>
          <a:p>
            <a:r>
              <a:rPr lang="en-US" sz="1600">
                <a:latin typeface="Tahoma" panose="020B0604030504040204" pitchFamily="34" charset="0"/>
                <a:ea typeface="Tahoma" panose="020B0604030504040204" pitchFamily="34" charset="0"/>
                <a:cs typeface="Tahoma" panose="020B0604030504040204" pitchFamily="34" charset="0"/>
              </a:rPr>
              <a:t>Wooden barres on 3 walls &amp; 10- 8’ portable barres</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Yamaha piano</a:t>
            </a:r>
          </a:p>
          <a:p>
            <a:pPr>
              <a:lnSpc>
                <a:spcPct val="150000"/>
              </a:lnSpc>
            </a:pPr>
            <a:r>
              <a:rPr lang="en-US" sz="1600" err="1">
                <a:latin typeface="Tahoma" panose="020B0604030504040204" pitchFamily="34" charset="0"/>
                <a:ea typeface="Tahoma" panose="020B0604030504040204" pitchFamily="34" charset="0"/>
                <a:cs typeface="Tahoma" panose="020B0604030504040204" pitchFamily="34" charset="0"/>
              </a:rPr>
              <a:t>Soundcraft</a:t>
            </a:r>
            <a:r>
              <a:rPr lang="en-US" sz="1600">
                <a:latin typeface="Tahoma" panose="020B0604030504040204" pitchFamily="34" charset="0"/>
                <a:ea typeface="Tahoma" panose="020B0604030504040204" pitchFamily="34" charset="0"/>
                <a:cs typeface="Tahoma" panose="020B0604030504040204" pitchFamily="34" charset="0"/>
              </a:rPr>
              <a:t> mixer (FX16ii)</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TASCAM CD player iPod dock (CD-200i)</a:t>
            </a:r>
          </a:p>
          <a:p>
            <a:pPr>
              <a:lnSpc>
                <a:spcPct val="150000"/>
              </a:lnSpc>
            </a:pPr>
            <a:r>
              <a:rPr lang="en-US" sz="1600">
                <a:latin typeface="Tahoma" panose="020B0604030504040204" pitchFamily="34" charset="0"/>
                <a:ea typeface="Tahoma" panose="020B0604030504040204" pitchFamily="34" charset="0"/>
                <a:cs typeface="Tahoma" panose="020B0604030504040204" pitchFamily="34" charset="0"/>
              </a:rPr>
              <a:t>Shure wired microphones (SM58)</a:t>
            </a:r>
          </a:p>
          <a:p>
            <a:r>
              <a:rPr lang="en-US" sz="1600" err="1">
                <a:latin typeface="Tahoma" panose="020B0604030504040204" pitchFamily="34" charset="0"/>
                <a:ea typeface="Tahoma" panose="020B0604030504040204" pitchFamily="34" charset="0"/>
                <a:cs typeface="Tahoma" panose="020B0604030504040204" pitchFamily="34" charset="0"/>
              </a:rPr>
              <a:t>Smartfade</a:t>
            </a:r>
            <a:r>
              <a:rPr lang="en-US" sz="1600">
                <a:latin typeface="Tahoma" panose="020B0604030504040204" pitchFamily="34" charset="0"/>
                <a:ea typeface="Tahoma" panose="020B0604030504040204" pitchFamily="34" charset="0"/>
                <a:cs typeface="Tahoma" panose="020B0604030504040204" pitchFamily="34" charset="0"/>
              </a:rPr>
              <a:t> Lighting Control &amp; ETC Expression 3 – 800 control console</a:t>
            </a:r>
          </a:p>
        </p:txBody>
      </p:sp>
      <p:cxnSp>
        <p:nvCxnSpPr>
          <p:cNvPr id="4" name="Straight Connector 3">
            <a:extLst>
              <a:ext uri="{FF2B5EF4-FFF2-40B4-BE49-F238E27FC236}">
                <a16:creationId xmlns:a16="http://schemas.microsoft.com/office/drawing/2014/main" id="{D8476D4D-34F2-47A3-AF29-92F0F0CF1AD0}"/>
              </a:ext>
            </a:extLst>
          </p:cNvPr>
          <p:cNvCxnSpPr>
            <a:cxnSpLocks/>
          </p:cNvCxnSpPr>
          <p:nvPr/>
        </p:nvCxnSpPr>
        <p:spPr>
          <a:xfrm>
            <a:off x="922175" y="1648119"/>
            <a:ext cx="5049417"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pic>
        <p:nvPicPr>
          <p:cNvPr id="8" name="Picture 7">
            <a:extLst>
              <a:ext uri="{FF2B5EF4-FFF2-40B4-BE49-F238E27FC236}">
                <a16:creationId xmlns:a16="http://schemas.microsoft.com/office/drawing/2014/main" id="{EF821439-0E95-4903-ACE9-BA0E2E4E1703}"/>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Effect>
                      <a14:colorTemperature colorTemp="5300"/>
                    </a14:imgEffect>
                  </a14:imgLayer>
                </a14:imgProps>
              </a:ext>
              <a:ext uri="{28A0092B-C50C-407E-A947-70E740481C1C}">
                <a14:useLocalDpi xmlns:a14="http://schemas.microsoft.com/office/drawing/2010/main"/>
              </a:ext>
            </a:extLst>
          </a:blip>
          <a:srcRect/>
          <a:stretch/>
        </p:blipFill>
        <p:spPr>
          <a:xfrm rot="5400000">
            <a:off x="6191250" y="857250"/>
            <a:ext cx="6858000" cy="5143500"/>
          </a:xfrm>
          <a:prstGeom prst="rect">
            <a:avLst/>
          </a:prstGeom>
        </p:spPr>
      </p:pic>
    </p:spTree>
    <p:extLst>
      <p:ext uri="{BB962C8B-B14F-4D97-AF65-F5344CB8AC3E}">
        <p14:creationId xmlns:p14="http://schemas.microsoft.com/office/powerpoint/2010/main" val="3480611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3D0327-A19F-494A-80B6-4241DF682091}"/>
              </a:ext>
            </a:extLst>
          </p:cNvPr>
          <p:cNvSpPr txBox="1"/>
          <p:nvPr/>
        </p:nvSpPr>
        <p:spPr>
          <a:xfrm>
            <a:off x="414143" y="2932784"/>
            <a:ext cx="11363713" cy="3170099"/>
          </a:xfrm>
          <a:prstGeom prst="rect">
            <a:avLst/>
          </a:prstGeom>
          <a:noFill/>
        </p:spPr>
        <p:txBody>
          <a:bodyPr wrap="square" lIns="91440" tIns="45720" rIns="91440" bIns="45720" rtlCol="0" anchor="ctr">
            <a:spAutoFit/>
          </a:bodyPr>
          <a:lstStyle/>
          <a:p>
            <a:pPr algn="ctr"/>
            <a:r>
              <a:rPr lang="en-US" sz="2000">
                <a:latin typeface="Tahoma"/>
                <a:ea typeface="Tahoma"/>
                <a:cs typeface="Tahoma"/>
              </a:rPr>
              <a:t>Thank you for taking our virtual tour!  For additional technical information, schematics, and photos of our spaces, please contact us </a:t>
            </a:r>
            <a:r>
              <a:rPr lang="en-US" sz="2000">
                <a:solidFill>
                  <a:schemeClr val="tx2"/>
                </a:solidFill>
                <a:latin typeface="Tahoma"/>
                <a:ea typeface="Tahoma"/>
                <a:cs typeface="Tahoma"/>
              </a:rPr>
              <a:t>at </a:t>
            </a:r>
            <a:r>
              <a:rPr lang="en-US" sz="2000">
                <a:solidFill>
                  <a:schemeClr val="tx2"/>
                </a:solidFill>
                <a:latin typeface="Tahoma"/>
                <a:ea typeface="Tahoma"/>
                <a:cs typeface="Tahoma"/>
                <a:hlinkClick r:id="rId2">
                  <a:extLst>
                    <a:ext uri="{A12FA001-AC4F-418D-AE19-62706E023703}">
                      <ahyp:hlinkClr xmlns:ahyp="http://schemas.microsoft.com/office/drawing/2018/hyperlinkcolor" val="tx"/>
                    </a:ext>
                  </a:extLst>
                </a:hlinkClick>
              </a:rPr>
              <a:t>production@auditoriumtheatre.org</a:t>
            </a:r>
            <a:r>
              <a:rPr lang="en-US" sz="2000">
                <a:solidFill>
                  <a:schemeClr val="tx2"/>
                </a:solidFill>
                <a:latin typeface="Tahoma"/>
                <a:ea typeface="Tahoma"/>
                <a:cs typeface="Tahoma"/>
              </a:rPr>
              <a:t>. </a:t>
            </a:r>
            <a:endParaRPr lang="en-US" sz="2000">
              <a:solidFill>
                <a:schemeClr val="tx2"/>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a:latin typeface="Tahoma" panose="020B0604030504040204" pitchFamily="34" charset="0"/>
              <a:ea typeface="Tahoma" panose="020B0604030504040204" pitchFamily="34" charset="0"/>
              <a:cs typeface="Tahoma" panose="020B0604030504040204" pitchFamily="34" charset="0"/>
            </a:endParaRPr>
          </a:p>
          <a:p>
            <a:pPr algn="ctr"/>
            <a:endParaRPr lang="en-US" sz="2000">
              <a:latin typeface="Tahoma" panose="020B0604030504040204" pitchFamily="34" charset="0"/>
              <a:ea typeface="Tahoma" panose="020B0604030504040204" pitchFamily="34" charset="0"/>
              <a:cs typeface="Tahoma" panose="020B0604030504040204" pitchFamily="34" charset="0"/>
            </a:endParaRPr>
          </a:p>
          <a:p>
            <a:pPr algn="ctr"/>
            <a:r>
              <a:rPr lang="en-US" sz="2000">
                <a:latin typeface="Tahoma"/>
                <a:ea typeface="Tahoma"/>
                <a:cs typeface="Tahoma"/>
              </a:rPr>
              <a:t>To rent the Auditorium, please </a:t>
            </a:r>
            <a:r>
              <a:rPr lang="en-US" sz="2000">
                <a:solidFill>
                  <a:srgbClr val="C00000"/>
                </a:solidFill>
                <a:latin typeface="Tahoma"/>
                <a:ea typeface="Tahoma"/>
                <a:cs typeface="Tahoma"/>
                <a:hlinkClick r:id="rId3">
                  <a:extLst>
                    <a:ext uri="{A12FA001-AC4F-418D-AE19-62706E023703}">
                      <ahyp:hlinkClr xmlns:ahyp="http://schemas.microsoft.com/office/drawing/2018/hyperlinkcolor" val="tx"/>
                    </a:ext>
                  </a:extLst>
                </a:hlinkClick>
              </a:rPr>
              <a:t>submit an inquiry </a:t>
            </a:r>
            <a:r>
              <a:rPr lang="en-US" sz="2000">
                <a:latin typeface="Tahoma"/>
                <a:ea typeface="Tahoma"/>
                <a:cs typeface="Tahoma"/>
              </a:rPr>
              <a:t>on our website or call 312.341.2300 to be connected to a member of our team.</a:t>
            </a:r>
          </a:p>
          <a:p>
            <a:pPr algn="ctr"/>
            <a:endParaRPr lang="en-US" sz="2000">
              <a:latin typeface="Tahoma" panose="020B0604030504040204" pitchFamily="34" charset="0"/>
              <a:ea typeface="Tahoma" panose="020B0604030504040204" pitchFamily="34" charset="0"/>
              <a:cs typeface="Tahoma" panose="020B0604030504040204" pitchFamily="34" charset="0"/>
            </a:endParaRPr>
          </a:p>
          <a:p>
            <a:pPr algn="ctr"/>
            <a:endParaRPr lang="en-US" sz="2000">
              <a:latin typeface="Tahoma" panose="020B0604030504040204" pitchFamily="34" charset="0"/>
              <a:ea typeface="Tahoma" panose="020B0604030504040204" pitchFamily="34" charset="0"/>
              <a:cs typeface="Tahoma" panose="020B0604030504040204" pitchFamily="34" charset="0"/>
            </a:endParaRPr>
          </a:p>
          <a:p>
            <a:pPr algn="ctr"/>
            <a:r>
              <a:rPr lang="en-US" sz="2000">
                <a:latin typeface="Tahoma"/>
                <a:ea typeface="Tahoma"/>
                <a:cs typeface="Tahoma"/>
              </a:rPr>
              <a:t>We hope you will consider the Auditorium Theatre for your next event!  </a:t>
            </a:r>
            <a:endParaRPr lang="en-US" sz="2000">
              <a:latin typeface="Tahoma" panose="020B0604030504040204" pitchFamily="34" charset="0"/>
              <a:ea typeface="Tahoma" panose="020B0604030504040204" pitchFamily="34" charset="0"/>
              <a:cs typeface="Tahoma" panose="020B0604030504040204" pitchFamily="34" charset="0"/>
            </a:endParaRPr>
          </a:p>
          <a:p>
            <a:pPr algn="ctr"/>
            <a:endParaRPr lang="en-US" sz="200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F5BD2B7F-04B1-4A99-8F36-27493FC558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07469" y="-269178"/>
            <a:ext cx="6177060" cy="3476057"/>
          </a:xfrm>
          <a:prstGeom prst="rect">
            <a:avLst/>
          </a:prstGeom>
        </p:spPr>
      </p:pic>
    </p:spTree>
    <p:extLst>
      <p:ext uri="{BB962C8B-B14F-4D97-AF65-F5344CB8AC3E}">
        <p14:creationId xmlns:p14="http://schemas.microsoft.com/office/powerpoint/2010/main" val="18408729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00000"/>
      </a:dk2>
      <a:lt2>
        <a:srgbClr val="F8F8F8"/>
      </a:lt2>
      <a:accent1>
        <a:srgbClr val="000000"/>
      </a:accent1>
      <a:accent2>
        <a:srgbClr val="000000"/>
      </a:accent2>
      <a:accent3>
        <a:srgbClr val="000000"/>
      </a:accent3>
      <a:accent4>
        <a:srgbClr val="000000"/>
      </a:accent4>
      <a:accent5>
        <a:srgbClr val="000000"/>
      </a:accent5>
      <a:accent6>
        <a:srgbClr val="000000"/>
      </a:accent6>
      <a:hlink>
        <a:srgbClr val="000000"/>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6CC22C492214AB6969070A8239FF5" ma:contentTypeVersion="17" ma:contentTypeDescription="Create a new document." ma:contentTypeScope="" ma:versionID="9cf3dd2058f7d07d9ebf022ebbbb3e19">
  <xsd:schema xmlns:xsd="http://www.w3.org/2001/XMLSchema" xmlns:xs="http://www.w3.org/2001/XMLSchema" xmlns:p="http://schemas.microsoft.com/office/2006/metadata/properties" xmlns:ns1="http://schemas.microsoft.com/sharepoint/v3" xmlns:ns2="c93df3f3-9b1f-4180-af8c-fb2f359807a4" xmlns:ns3="6bb05863-6952-451e-a39b-9e3acfca93e0" targetNamespace="http://schemas.microsoft.com/office/2006/metadata/properties" ma:root="true" ma:fieldsID="cb34d49158164127c4885a222da0c90e" ns1:_="" ns2:_="" ns3:_="">
    <xsd:import namespace="http://schemas.microsoft.com/sharepoint/v3"/>
    <xsd:import namespace="c93df3f3-9b1f-4180-af8c-fb2f359807a4"/>
    <xsd:import namespace="6bb05863-6952-451e-a39b-9e3acfca93e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3df3f3-9b1f-4180-af8c-fb2f359807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aa3f02-f9d1-49f8-9575-f7c58c44b082"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descrip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b05863-6952-451e-a39b-9e3acfca93e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3b2eea0-a1a4-4510-81ab-2de6dc49ecca}" ma:internalName="TaxCatchAll" ma:showField="CatchAllData" ma:web="6bb05863-6952-451e-a39b-9e3acfca93e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bb05863-6952-451e-a39b-9e3acfca93e0" xsi:nil="true"/>
    <lcf76f155ced4ddcb4097134ff3c332f xmlns="c93df3f3-9b1f-4180-af8c-fb2f359807a4">
      <Terms xmlns="http://schemas.microsoft.com/office/infopath/2007/PartnerControls"/>
    </lcf76f155ced4ddcb4097134ff3c332f>
    <SharedWithUsers xmlns="6bb05863-6952-451e-a39b-9e3acfca93e0">
      <UserInfo>
        <DisplayName>Jared Kullmann</DisplayName>
        <AccountId>99</AccountId>
        <AccountType/>
      </UserInfo>
      <UserInfo>
        <DisplayName>Marisa Santiago</DisplayName>
        <AccountId>24</AccountId>
        <AccountType/>
      </UserInfo>
      <UserInfo>
        <DisplayName>Juliet Trieloff</DisplayName>
        <AccountId>27</AccountId>
        <AccountType/>
      </UserInfo>
      <UserInfo>
        <DisplayName>Steven Carlino</DisplayName>
        <AccountId>118</AccountId>
        <AccountType/>
      </UserInfo>
    </SharedWithUsers>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0B70F78-1C9D-4A7F-9F9A-B236538A512C}">
  <ds:schemaRefs>
    <ds:schemaRef ds:uri="6bb05863-6952-451e-a39b-9e3acfca93e0"/>
    <ds:schemaRef ds:uri="c93df3f3-9b1f-4180-af8c-fb2f359807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454D16-C7DC-4356-A8D8-54C54A7C3B89}">
  <ds:schemaRefs>
    <ds:schemaRef ds:uri="http://schemas.microsoft.com/sharepoint/v3/contenttype/forms"/>
  </ds:schemaRefs>
</ds:datastoreItem>
</file>

<file path=customXml/itemProps3.xml><?xml version="1.0" encoding="utf-8"?>
<ds:datastoreItem xmlns:ds="http://schemas.openxmlformats.org/officeDocument/2006/customXml" ds:itemID="{EDBD9911-F9FC-4CC9-B09D-2081BB6F6D6D}">
  <ds:schemaRefs>
    <ds:schemaRef ds:uri="6bb05863-6952-451e-a39b-9e3acfca93e0"/>
    <ds:schemaRef ds:uri="c93df3f3-9b1f-4180-af8c-fb2f359807a4"/>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17</Slides>
  <Notes>10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Welcome to the Auditorium Theatre  Virtual Tour</vt:lpstr>
      <vt:lpstr>PowerPoint Presentation</vt:lpstr>
      <vt:lpstr>Street View &amp; Ticketing Vestibule</vt:lpstr>
      <vt:lpstr>Main Lobby</vt:lpstr>
      <vt:lpstr>The Orchestra</vt:lpstr>
      <vt:lpstr>Dress Circle Lobby</vt:lpstr>
      <vt:lpstr>The Dress Circle</vt:lpstr>
      <vt:lpstr>Balconies &amp; Gallery</vt:lpstr>
      <vt:lpstr>Pit Options</vt:lpstr>
      <vt:lpstr>The Stage</vt:lpstr>
      <vt:lpstr> Audio Equipment</vt:lpstr>
      <vt:lpstr> Lighting Equipment</vt:lpstr>
      <vt:lpstr> Video Equipment</vt:lpstr>
      <vt:lpstr>Back of House</vt:lpstr>
      <vt:lpstr>Katten/Landau Studio</vt:lpstr>
      <vt:lpstr>Katten/Landau Studio Tech Specs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Auditorium Theatre  Virtual Tour</dc:title>
  <dc:creator>Marisa Santiago</dc:creator>
  <cp:revision>2</cp:revision>
  <dcterms:created xsi:type="dcterms:W3CDTF">2020-04-16T19:57:01Z</dcterms:created>
  <dcterms:modified xsi:type="dcterms:W3CDTF">2024-11-18T14:46:40Z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0x0101007726CC22C492214AB6969070A8239FF5</vt:lpwstr>
  </property>
  <property fmtid="{D5CDD505-2E9C-101B-9397-08002B2CF9AE}" pid="3" name="Order">
    <vt:r8>15074600</vt:r8>
  </property>
  <property fmtid="{D5CDD505-2E9C-101B-9397-08002B2CF9AE}" pid="4" name="MediaServiceImageTags">
    <vt:lpwstr/>
  </property>
</Properties>
</file>